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Advent Pro SemiBold"/>
      <p:regular r:id="rId30"/>
      <p:bold r:id="rId31"/>
      <p:italic r:id="rId32"/>
      <p:boldItalic r:id="rId33"/>
    </p:embeddedFont>
    <p:embeddedFont>
      <p:font typeface="Roboto"/>
      <p:regular r:id="rId34"/>
      <p:bold r:id="rId35"/>
      <p:italic r:id="rId36"/>
      <p:boldItalic r:id="rId37"/>
    </p:embeddedFont>
    <p:embeddedFont>
      <p:font typeface="Roboto Medium"/>
      <p:regular r:id="rId38"/>
      <p:bold r:id="rId39"/>
      <p:italic r:id="rId40"/>
      <p:boldItalic r:id="rId41"/>
    </p:embeddedFont>
    <p:embeddedFont>
      <p:font typeface="Maven Pro"/>
      <p:regular r:id="rId42"/>
      <p:bold r:id="rId43"/>
    </p:embeddedFont>
    <p:embeddedFont>
      <p:font typeface="Roboto Light"/>
      <p:regular r:id="rId44"/>
      <p:bold r:id="rId45"/>
      <p:italic r:id="rId46"/>
      <p:boldItalic r:id="rId47"/>
    </p:embeddedFont>
    <p:embeddedFont>
      <p:font typeface="Share Tech"/>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20" Type="http://schemas.openxmlformats.org/officeDocument/2006/relationships/slide" Target="slides/slide15.xml"/><Relationship Id="rId42" Type="http://schemas.openxmlformats.org/officeDocument/2006/relationships/font" Target="fonts/MavenPro-regular.fntdata"/><Relationship Id="rId41" Type="http://schemas.openxmlformats.org/officeDocument/2006/relationships/font" Target="fonts/RobotoMedium-boldItalic.fntdata"/><Relationship Id="rId22" Type="http://schemas.openxmlformats.org/officeDocument/2006/relationships/slide" Target="slides/slide17.xml"/><Relationship Id="rId44" Type="http://schemas.openxmlformats.org/officeDocument/2006/relationships/font" Target="fonts/RobotoLight-regular.fntdata"/><Relationship Id="rId21" Type="http://schemas.openxmlformats.org/officeDocument/2006/relationships/slide" Target="slides/slide16.xml"/><Relationship Id="rId43" Type="http://schemas.openxmlformats.org/officeDocument/2006/relationships/font" Target="fonts/MavenPro-bold.fntdata"/><Relationship Id="rId24" Type="http://schemas.openxmlformats.org/officeDocument/2006/relationships/slide" Target="slides/slide19.xml"/><Relationship Id="rId46" Type="http://schemas.openxmlformats.org/officeDocument/2006/relationships/font" Target="fonts/RobotoLight-italic.fntdata"/><Relationship Id="rId23" Type="http://schemas.openxmlformats.org/officeDocument/2006/relationships/slide" Target="slides/slide18.xml"/><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48" Type="http://schemas.openxmlformats.org/officeDocument/2006/relationships/font" Target="fonts/ShareTech-regular.fntdata"/><Relationship Id="rId25" Type="http://schemas.openxmlformats.org/officeDocument/2006/relationships/slide" Target="slides/slide20.xml"/><Relationship Id="rId47" Type="http://schemas.openxmlformats.org/officeDocument/2006/relationships/font" Target="fonts/RobotoLight-boldItalic.fntdata"/><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dventProSemiBold-bold.fntdata"/><Relationship Id="rId30" Type="http://schemas.openxmlformats.org/officeDocument/2006/relationships/font" Target="fonts/AdventProSemiBold-regular.fntdata"/><Relationship Id="rId11" Type="http://schemas.openxmlformats.org/officeDocument/2006/relationships/slide" Target="slides/slide6.xml"/><Relationship Id="rId33" Type="http://schemas.openxmlformats.org/officeDocument/2006/relationships/font" Target="fonts/AdventProSemiBold-boldItalic.fntdata"/><Relationship Id="rId10" Type="http://schemas.openxmlformats.org/officeDocument/2006/relationships/slide" Target="slides/slide5.xml"/><Relationship Id="rId32" Type="http://schemas.openxmlformats.org/officeDocument/2006/relationships/font" Target="fonts/AdventProSemiBold-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RobotoMedium-bold.fntdata"/><Relationship Id="rId16" Type="http://schemas.openxmlformats.org/officeDocument/2006/relationships/slide" Target="slides/slide11.xml"/><Relationship Id="rId38" Type="http://schemas.openxmlformats.org/officeDocument/2006/relationships/font" Target="fonts/Roboto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6c51c5ce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76c51c5ce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a8fa9f53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a8fa9f53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a8fa9f53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a8fa9f53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a8fa9f53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a8fa9f53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a8fa9f53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a8fa9f53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6c51c5ce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76c51c5c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ea8fa9f53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ea8fa9f53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ea8fa9f53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ea8fa9f53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a8fa9f53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ea8fa9f53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a8fa9f53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ea8fa9f53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ea8fa9f534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ea8fa9f53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6c51c5c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6c51c5c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a8fa9f53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a8fa9f53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a8fa9f5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a8fa9f5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a8fa9f53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a8fa9f53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a8fa9f5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a8fa9f5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a8fa9f53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a8fa9f53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a8fa9f53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a8fa9f53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a8fa9f53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a8fa9f53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52" name="Google Shape;52;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54" name="Google Shape;54;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55" name="Google Shape;55;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56" name="Shape 56"/>
        <p:cNvGrpSpPr/>
        <p:nvPr/>
      </p:nvGrpSpPr>
      <p:grpSpPr>
        <a:xfrm>
          <a:off x="0" y="0"/>
          <a:ext cx="0" cy="0"/>
          <a:chOff x="0" y="0"/>
          <a:chExt cx="0" cy="0"/>
        </a:xfrm>
      </p:grpSpPr>
      <p:grpSp>
        <p:nvGrpSpPr>
          <p:cNvPr id="57" name="Google Shape;57;p14"/>
          <p:cNvGrpSpPr/>
          <p:nvPr/>
        </p:nvGrpSpPr>
        <p:grpSpPr>
          <a:xfrm>
            <a:off x="830392" y="1191256"/>
            <a:ext cx="745763" cy="45826"/>
            <a:chOff x="4580561" y="2589004"/>
            <a:chExt cx="1064464" cy="25200"/>
          </a:xfrm>
        </p:grpSpPr>
        <p:sp>
          <p:nvSpPr>
            <p:cNvPr id="58" name="Google Shape;58;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64" name="Google Shape;64;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65" name="Google Shape;65;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6" name="Shape 66"/>
        <p:cNvGrpSpPr/>
        <p:nvPr/>
      </p:nvGrpSpPr>
      <p:grpSpPr>
        <a:xfrm>
          <a:off x="0" y="0"/>
          <a:ext cx="0" cy="0"/>
          <a:chOff x="0" y="0"/>
          <a:chExt cx="0" cy="0"/>
        </a:xfrm>
      </p:grpSpPr>
      <p:pic>
        <p:nvPicPr>
          <p:cNvPr descr="shutterstock_31891705.jpg" id="67" name="Google Shape;67;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8" name="Google Shape;68;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0" name="Google Shape;70;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2" name="Google Shape;7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3" name="Google Shape;7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4" name="Google Shape;74;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75" name="Shape 75"/>
        <p:cNvGrpSpPr/>
        <p:nvPr/>
      </p:nvGrpSpPr>
      <p:grpSpPr>
        <a:xfrm>
          <a:off x="0" y="0"/>
          <a:ext cx="0" cy="0"/>
          <a:chOff x="0" y="0"/>
          <a:chExt cx="0" cy="0"/>
        </a:xfrm>
      </p:grpSpPr>
      <p:sp>
        <p:nvSpPr>
          <p:cNvPr id="76" name="Google Shape;76;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0" name="Google Shape;80;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1" name="Google Shape;81;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82" name="Google Shape;82;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83" name="Shape 83"/>
        <p:cNvGrpSpPr/>
        <p:nvPr/>
      </p:nvGrpSpPr>
      <p:grpSpPr>
        <a:xfrm>
          <a:off x="0" y="0"/>
          <a:ext cx="0" cy="0"/>
          <a:chOff x="0" y="0"/>
          <a:chExt cx="0" cy="0"/>
        </a:xfrm>
      </p:grpSpPr>
      <p:pic>
        <p:nvPicPr>
          <p:cNvPr descr="shutterstock_429987889_edited.jpg" id="84" name="Google Shape;84;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85" name="Google Shape;85;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7"/>
          <p:cNvGrpSpPr/>
          <p:nvPr/>
        </p:nvGrpSpPr>
        <p:grpSpPr>
          <a:xfrm>
            <a:off x="830392" y="1191256"/>
            <a:ext cx="745763" cy="45826"/>
            <a:chOff x="4580561" y="2589004"/>
            <a:chExt cx="1064464" cy="25200"/>
          </a:xfrm>
        </p:grpSpPr>
        <p:sp>
          <p:nvSpPr>
            <p:cNvPr id="87" name="Google Shape;87;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0" name="Google Shape;90;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1" name="Google Shape;91;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ata.nasa.gov/Applied-Science/Outgassing-Db/r588-f7pr/about_data" TargetMode="External"/><Relationship Id="rId4" Type="http://schemas.openxmlformats.org/officeDocument/2006/relationships/hyperlink" Target="https://www.kistler.com/INT/en/outgassing/C00000135" TargetMode="External"/><Relationship Id="rId5" Type="http://schemas.openxmlformats.org/officeDocument/2006/relationships/hyperlink" Target="https://ntrs.nasa.gov/api/citations/20030053424/downloads/20030053424.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ata.nasa.gov/Applied-Science/Outgassing-Db/r588-f7pr/about_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9" name="Shape 99"/>
        <p:cNvGrpSpPr/>
        <p:nvPr/>
      </p:nvGrpSpPr>
      <p:grpSpPr>
        <a:xfrm>
          <a:off x="0" y="0"/>
          <a:ext cx="0" cy="0"/>
          <a:chOff x="0" y="0"/>
          <a:chExt cx="0" cy="0"/>
        </a:xfrm>
      </p:grpSpPr>
      <p:sp>
        <p:nvSpPr>
          <p:cNvPr id="100" name="Google Shape;100;p18"/>
          <p:cNvSpPr txBox="1"/>
          <p:nvPr>
            <p:ph idx="1" type="subTitle"/>
          </p:nvPr>
        </p:nvSpPr>
        <p:spPr>
          <a:xfrm>
            <a:off x="272950" y="3051835"/>
            <a:ext cx="2688300" cy="5412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1018"/>
              <a:buNone/>
            </a:pPr>
            <a:r>
              <a:rPr b="1" lang="en-GB" sz="1100">
                <a:latin typeface="Roboto"/>
                <a:ea typeface="Roboto"/>
                <a:cs typeface="Roboto"/>
                <a:sym typeface="Roboto"/>
              </a:rPr>
              <a:t>A Data Science Approach Using NASA’s Outgassing Data</a:t>
            </a:r>
            <a:endParaRPr b="1" sz="1100">
              <a:latin typeface="Roboto"/>
              <a:ea typeface="Roboto"/>
              <a:cs typeface="Roboto"/>
              <a:sym typeface="Roboto"/>
            </a:endParaRPr>
          </a:p>
        </p:txBody>
      </p:sp>
      <p:pic>
        <p:nvPicPr>
          <p:cNvPr id="101" name="Google Shape;101;p18"/>
          <p:cNvPicPr preferRelativeResize="0"/>
          <p:nvPr/>
        </p:nvPicPr>
        <p:blipFill>
          <a:blip r:embed="rId3">
            <a:alphaModFix/>
          </a:blip>
          <a:stretch>
            <a:fillRect/>
          </a:stretch>
        </p:blipFill>
        <p:spPr>
          <a:xfrm>
            <a:off x="4010775" y="0"/>
            <a:ext cx="5133213" cy="5143500"/>
          </a:xfrm>
          <a:prstGeom prst="rect">
            <a:avLst/>
          </a:prstGeom>
          <a:noFill/>
          <a:ln>
            <a:noFill/>
          </a:ln>
        </p:spPr>
      </p:pic>
      <p:sp>
        <p:nvSpPr>
          <p:cNvPr id="102" name="Google Shape;102;p18"/>
          <p:cNvSpPr txBox="1"/>
          <p:nvPr>
            <p:ph type="ctrTitle"/>
          </p:nvPr>
        </p:nvSpPr>
        <p:spPr>
          <a:xfrm>
            <a:off x="244325" y="1713602"/>
            <a:ext cx="3796500" cy="13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2600">
                <a:latin typeface="Roboto Medium"/>
                <a:ea typeface="Roboto Medium"/>
                <a:cs typeface="Roboto Medium"/>
                <a:sym typeface="Roboto Medium"/>
              </a:rPr>
              <a:t>Evaluating Material Performance for Space Applications</a:t>
            </a:r>
            <a:endParaRPr sz="2600">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sp>
        <p:nvSpPr>
          <p:cNvPr id="211" name="Google Shape;211;p27"/>
          <p:cNvSpPr txBox="1"/>
          <p:nvPr>
            <p:ph type="title"/>
          </p:nvPr>
        </p:nvSpPr>
        <p:spPr>
          <a:xfrm>
            <a:off x="173050" y="17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Exploratory Data Analysis</a:t>
            </a:r>
            <a:endParaRPr b="1"/>
          </a:p>
        </p:txBody>
      </p:sp>
      <p:sp>
        <p:nvSpPr>
          <p:cNvPr id="212" name="Google Shape;212;p27"/>
          <p:cNvSpPr txBox="1"/>
          <p:nvPr/>
        </p:nvSpPr>
        <p:spPr>
          <a:xfrm>
            <a:off x="6902725" y="1608100"/>
            <a:ext cx="2087400" cy="3044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00">
                <a:solidFill>
                  <a:srgbClr val="89DDFF"/>
                </a:solidFill>
                <a:latin typeface="Roboto"/>
                <a:ea typeface="Roboto"/>
                <a:cs typeface="Roboto"/>
                <a:sym typeface="Roboto"/>
              </a:rPr>
              <a:t>-</a:t>
            </a:r>
            <a:r>
              <a:rPr lang="en-GB" sz="1000">
                <a:solidFill>
                  <a:srgbClr val="EEFFFF"/>
                </a:solidFill>
                <a:latin typeface="Roboto"/>
                <a:ea typeface="Roboto"/>
                <a:cs typeface="Roboto"/>
                <a:sym typeface="Roboto"/>
              </a:rPr>
              <a:t> The scatter plots show a diverse distribution of materials across different </a:t>
            </a:r>
            <a:r>
              <a:rPr lang="en-GB" sz="1000">
                <a:solidFill>
                  <a:srgbClr val="EEFFFF"/>
                </a:solidFill>
                <a:latin typeface="Roboto"/>
                <a:ea typeface="Roboto"/>
                <a:cs typeface="Roboto"/>
                <a:sym typeface="Roboto"/>
              </a:rPr>
              <a:t>TM</a:t>
            </a:r>
            <a:r>
              <a:rPr lang="en-GB" sz="1000">
                <a:solidFill>
                  <a:srgbClr val="EEFFFF"/>
                </a:solidFill>
                <a:latin typeface="Roboto"/>
                <a:ea typeface="Roboto"/>
                <a:cs typeface="Roboto"/>
                <a:sym typeface="Roboto"/>
              </a:rPr>
              <a:t>L, WVR, and CVCM values.</a:t>
            </a:r>
            <a:endParaRPr sz="1000">
              <a:solidFill>
                <a:srgbClr val="EEFFFF"/>
              </a:solidFill>
              <a:latin typeface="Roboto"/>
              <a:ea typeface="Roboto"/>
              <a:cs typeface="Roboto"/>
              <a:sym typeface="Roboto"/>
            </a:endParaRPr>
          </a:p>
          <a:p>
            <a:pPr indent="0" lvl="0" marL="0" rtl="0" algn="l">
              <a:lnSpc>
                <a:spcPct val="135714"/>
              </a:lnSpc>
              <a:spcBef>
                <a:spcPts val="0"/>
              </a:spcBef>
              <a:spcAft>
                <a:spcPts val="0"/>
              </a:spcAft>
              <a:buNone/>
            </a:pPr>
            <a:r>
              <a:t/>
            </a:r>
            <a:endParaRPr sz="1000">
              <a:solidFill>
                <a:srgbClr val="EEFFFF"/>
              </a:solidFill>
              <a:latin typeface="Roboto"/>
              <a:ea typeface="Roboto"/>
              <a:cs typeface="Roboto"/>
              <a:sym typeface="Roboto"/>
            </a:endParaRPr>
          </a:p>
          <a:p>
            <a:pPr indent="0" lvl="0" marL="0" rtl="0" algn="l">
              <a:lnSpc>
                <a:spcPct val="135714"/>
              </a:lnSpc>
              <a:spcBef>
                <a:spcPts val="0"/>
              </a:spcBef>
              <a:spcAft>
                <a:spcPts val="0"/>
              </a:spcAft>
              <a:buNone/>
            </a:pPr>
            <a:r>
              <a:rPr lang="en-GB" sz="1000">
                <a:solidFill>
                  <a:srgbClr val="89DDFF"/>
                </a:solidFill>
                <a:latin typeface="Roboto"/>
                <a:ea typeface="Roboto"/>
                <a:cs typeface="Roboto"/>
                <a:sym typeface="Roboto"/>
              </a:rPr>
              <a:t>-</a:t>
            </a:r>
            <a:r>
              <a:rPr lang="en-GB" sz="1000">
                <a:solidFill>
                  <a:srgbClr val="EEFFFF"/>
                </a:solidFill>
                <a:latin typeface="Roboto"/>
                <a:ea typeface="Roboto"/>
                <a:cs typeface="Roboto"/>
                <a:sym typeface="Roboto"/>
              </a:rPr>
              <a:t> </a:t>
            </a:r>
            <a:r>
              <a:rPr b="1" lang="en-GB" sz="1000">
                <a:solidFill>
                  <a:schemeClr val="accent4"/>
                </a:solidFill>
                <a:latin typeface="Roboto"/>
                <a:ea typeface="Roboto"/>
                <a:cs typeface="Roboto"/>
                <a:sym typeface="Roboto"/>
              </a:rPr>
              <a:t>General positive correlation between TML, WVR and CVCM</a:t>
            </a:r>
            <a:r>
              <a:rPr lang="en-GB" sz="1000">
                <a:solidFill>
                  <a:srgbClr val="EEFFFF"/>
                </a:solidFill>
                <a:latin typeface="Roboto"/>
                <a:ea typeface="Roboto"/>
                <a:cs typeface="Roboto"/>
                <a:sym typeface="Roboto"/>
              </a:rPr>
              <a:t>.</a:t>
            </a:r>
            <a:endParaRPr sz="1000">
              <a:solidFill>
                <a:srgbClr val="EEFFFF"/>
              </a:solidFill>
              <a:latin typeface="Roboto"/>
              <a:ea typeface="Roboto"/>
              <a:cs typeface="Roboto"/>
              <a:sym typeface="Roboto"/>
            </a:endParaRPr>
          </a:p>
          <a:p>
            <a:pPr indent="0" lvl="0" marL="0" rtl="0" algn="l">
              <a:lnSpc>
                <a:spcPct val="135714"/>
              </a:lnSpc>
              <a:spcBef>
                <a:spcPts val="0"/>
              </a:spcBef>
              <a:spcAft>
                <a:spcPts val="0"/>
              </a:spcAft>
              <a:buNone/>
            </a:pPr>
            <a:r>
              <a:t/>
            </a:r>
            <a:endParaRPr b="1" sz="1000">
              <a:solidFill>
                <a:schemeClr val="accent4"/>
              </a:solidFill>
              <a:latin typeface="Roboto"/>
              <a:ea typeface="Roboto"/>
              <a:cs typeface="Roboto"/>
              <a:sym typeface="Roboto"/>
            </a:endParaRPr>
          </a:p>
          <a:p>
            <a:pPr indent="0" lvl="0" marL="0" rtl="0" algn="l">
              <a:lnSpc>
                <a:spcPct val="135714"/>
              </a:lnSpc>
              <a:spcBef>
                <a:spcPts val="0"/>
              </a:spcBef>
              <a:spcAft>
                <a:spcPts val="0"/>
              </a:spcAft>
              <a:buNone/>
            </a:pPr>
            <a:r>
              <a:t/>
            </a:r>
            <a:endParaRPr sz="1000">
              <a:solidFill>
                <a:srgbClr val="89DDFF"/>
              </a:solidFill>
              <a:latin typeface="Roboto"/>
              <a:ea typeface="Roboto"/>
              <a:cs typeface="Roboto"/>
              <a:sym typeface="Roboto"/>
            </a:endParaRPr>
          </a:p>
          <a:p>
            <a:pPr indent="0" lvl="0" marL="0" rtl="0" algn="l">
              <a:lnSpc>
                <a:spcPct val="135714"/>
              </a:lnSpc>
              <a:spcBef>
                <a:spcPts val="0"/>
              </a:spcBef>
              <a:spcAft>
                <a:spcPts val="0"/>
              </a:spcAft>
              <a:buNone/>
            </a:pPr>
            <a:r>
              <a:t/>
            </a:r>
            <a:endParaRPr sz="1000">
              <a:solidFill>
                <a:srgbClr val="EEFFFF"/>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213" name="Google Shape;213;p27"/>
          <p:cNvSpPr txBox="1"/>
          <p:nvPr>
            <p:ph type="title"/>
          </p:nvPr>
        </p:nvSpPr>
        <p:spPr>
          <a:xfrm>
            <a:off x="173050" y="612550"/>
            <a:ext cx="8520600" cy="37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400"/>
              <a:t> Material Relationship Performance</a:t>
            </a:r>
            <a:endParaRPr b="1" sz="1400"/>
          </a:p>
        </p:txBody>
      </p:sp>
      <p:sp>
        <p:nvSpPr>
          <p:cNvPr id="214" name="Google Shape;214;p27"/>
          <p:cNvSpPr txBox="1"/>
          <p:nvPr>
            <p:ph type="title"/>
          </p:nvPr>
        </p:nvSpPr>
        <p:spPr>
          <a:xfrm>
            <a:off x="211475" y="962800"/>
            <a:ext cx="8520600" cy="3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50">
                <a:solidFill>
                  <a:schemeClr val="accent4"/>
                </a:solidFill>
              </a:rPr>
              <a:t>Key Takeaway </a:t>
            </a:r>
            <a:r>
              <a:rPr b="1" lang="en-GB" sz="1250"/>
              <a:t>:</a:t>
            </a:r>
            <a:r>
              <a:rPr lang="en-GB" sz="1250"/>
              <a:t> </a:t>
            </a:r>
            <a:r>
              <a:rPr lang="en-GB" sz="1250">
                <a:latin typeface="Roboto"/>
                <a:ea typeface="Roboto"/>
                <a:cs typeface="Roboto"/>
                <a:sym typeface="Roboto"/>
              </a:rPr>
              <a:t>Materials with high TML generally have high WVR and CVCM.</a:t>
            </a:r>
            <a:endParaRPr sz="1250"/>
          </a:p>
        </p:txBody>
      </p:sp>
      <p:pic>
        <p:nvPicPr>
          <p:cNvPr id="215" name="Google Shape;215;p27"/>
          <p:cNvPicPr preferRelativeResize="0"/>
          <p:nvPr/>
        </p:nvPicPr>
        <p:blipFill>
          <a:blip r:embed="rId3">
            <a:alphaModFix/>
          </a:blip>
          <a:stretch>
            <a:fillRect/>
          </a:stretch>
        </p:blipFill>
        <p:spPr>
          <a:xfrm>
            <a:off x="211475" y="1676125"/>
            <a:ext cx="6585423" cy="29764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9" name="Shape 219"/>
        <p:cNvGrpSpPr/>
        <p:nvPr/>
      </p:nvGrpSpPr>
      <p:grpSpPr>
        <a:xfrm>
          <a:off x="0" y="0"/>
          <a:ext cx="0" cy="0"/>
          <a:chOff x="0" y="0"/>
          <a:chExt cx="0" cy="0"/>
        </a:xfrm>
      </p:grpSpPr>
      <p:sp>
        <p:nvSpPr>
          <p:cNvPr id="220" name="Google Shape;220;p28"/>
          <p:cNvSpPr txBox="1"/>
          <p:nvPr>
            <p:ph type="title"/>
          </p:nvPr>
        </p:nvSpPr>
        <p:spPr>
          <a:xfrm>
            <a:off x="173050" y="248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Findings and Insights</a:t>
            </a:r>
            <a:endParaRPr b="1"/>
          </a:p>
        </p:txBody>
      </p:sp>
      <p:sp>
        <p:nvSpPr>
          <p:cNvPr id="221" name="Google Shape;221;p28"/>
          <p:cNvSpPr txBox="1"/>
          <p:nvPr/>
        </p:nvSpPr>
        <p:spPr>
          <a:xfrm>
            <a:off x="537850" y="1237700"/>
            <a:ext cx="7791000" cy="333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GB" sz="1200">
                <a:solidFill>
                  <a:schemeClr val="accent4"/>
                </a:solidFill>
                <a:latin typeface="Roboto"/>
                <a:ea typeface="Roboto"/>
                <a:cs typeface="Roboto"/>
                <a:sym typeface="Roboto"/>
              </a:rPr>
              <a:t>TML, WVR and CVCM Relationship</a:t>
            </a:r>
            <a:r>
              <a:rPr lang="en-GB" sz="1200">
                <a:solidFill>
                  <a:schemeClr val="accent4"/>
                </a:solidFill>
                <a:latin typeface="Roboto"/>
                <a:ea typeface="Roboto"/>
                <a:cs typeface="Roboto"/>
                <a:sym typeface="Roboto"/>
              </a:rPr>
              <a:t>:</a:t>
            </a:r>
            <a:r>
              <a:rPr lang="en-GB" sz="1200">
                <a:solidFill>
                  <a:srgbClr val="EEFFFF"/>
                </a:solidFill>
                <a:latin typeface="Roboto"/>
                <a:ea typeface="Roboto"/>
                <a:cs typeface="Roboto"/>
                <a:sym typeface="Roboto"/>
              </a:rPr>
              <a:t> The positive correlation between Total Mass Loss (TML),  Water Vapour Regain(WVR), and </a:t>
            </a:r>
            <a:r>
              <a:rPr lang="en-GB" sz="1200">
                <a:solidFill>
                  <a:schemeClr val="dk1"/>
                </a:solidFill>
                <a:latin typeface="Roboto"/>
                <a:ea typeface="Roboto"/>
                <a:cs typeface="Roboto"/>
                <a:sym typeface="Roboto"/>
              </a:rPr>
              <a:t>Collected Volatile Condensable Material(CVCM) </a:t>
            </a:r>
            <a:r>
              <a:rPr lang="en-GB" sz="1200">
                <a:solidFill>
                  <a:srgbClr val="EEFFFF"/>
                </a:solidFill>
                <a:latin typeface="Roboto"/>
                <a:ea typeface="Roboto"/>
                <a:cs typeface="Roboto"/>
                <a:sym typeface="Roboto"/>
              </a:rPr>
              <a:t>indicates that materials prone to higher mass loss are also likely to absorb more water vapor and produce </a:t>
            </a:r>
            <a:r>
              <a:rPr lang="en-GB" sz="1200">
                <a:solidFill>
                  <a:schemeClr val="dk1"/>
                </a:solidFill>
                <a:latin typeface="Roboto"/>
                <a:ea typeface="Roboto"/>
                <a:cs typeface="Roboto"/>
                <a:sym typeface="Roboto"/>
              </a:rPr>
              <a:t>contamination that can condense on material surfaces</a:t>
            </a:r>
            <a:r>
              <a:rPr lang="en-GB" sz="1200">
                <a:solidFill>
                  <a:srgbClr val="EEFFFF"/>
                </a:solidFill>
                <a:latin typeface="Roboto"/>
                <a:ea typeface="Roboto"/>
                <a:cs typeface="Roboto"/>
                <a:sym typeface="Roboto"/>
              </a:rPr>
              <a:t>. </a:t>
            </a:r>
            <a:endParaRPr sz="1200">
              <a:solidFill>
                <a:srgbClr val="EEFFFF"/>
              </a:solidFill>
              <a:latin typeface="Roboto"/>
              <a:ea typeface="Roboto"/>
              <a:cs typeface="Roboto"/>
              <a:sym typeface="Roboto"/>
            </a:endParaRPr>
          </a:p>
          <a:p>
            <a:pPr indent="0" lvl="0" marL="0" rtl="0" algn="l">
              <a:lnSpc>
                <a:spcPct val="135714"/>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35714"/>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35714"/>
              </a:lnSpc>
              <a:spcBef>
                <a:spcPts val="0"/>
              </a:spcBef>
              <a:spcAft>
                <a:spcPts val="0"/>
              </a:spcAft>
              <a:buNone/>
            </a:pPr>
            <a:r>
              <a:rPr b="1" lang="en-GB" sz="1200">
                <a:solidFill>
                  <a:schemeClr val="accent4"/>
                </a:solidFill>
                <a:latin typeface="Roboto"/>
                <a:ea typeface="Roboto"/>
                <a:cs typeface="Roboto"/>
                <a:sym typeface="Roboto"/>
              </a:rPr>
              <a:t>Consistent Performance Across Categories:</a:t>
            </a:r>
            <a:r>
              <a:rPr lang="en-GB" sz="1200">
                <a:solidFill>
                  <a:schemeClr val="dk1"/>
                </a:solidFill>
                <a:latin typeface="Roboto"/>
                <a:ea typeface="Roboto"/>
                <a:cs typeface="Roboto"/>
                <a:sym typeface="Roboto"/>
              </a:rPr>
              <a:t> High-performing materials(low TML WVR, and CVCM) are generally distributed across various categories, indicating that achieving high-quality materials is not restricted to specific categorical types.</a:t>
            </a:r>
            <a:endParaRPr sz="1200">
              <a:solidFill>
                <a:schemeClr val="dk1"/>
              </a:solidFill>
              <a:latin typeface="Roboto"/>
              <a:ea typeface="Roboto"/>
              <a:cs typeface="Roboto"/>
              <a:sym typeface="Roboto"/>
            </a:endParaRPr>
          </a:p>
          <a:p>
            <a:pPr indent="0" lvl="0" marL="0" rtl="0" algn="l">
              <a:lnSpc>
                <a:spcPct val="135714"/>
              </a:lnSpc>
              <a:spcBef>
                <a:spcPts val="0"/>
              </a:spcBef>
              <a:spcAft>
                <a:spcPts val="0"/>
              </a:spcAft>
              <a:buNone/>
            </a:pPr>
            <a:r>
              <a:t/>
            </a:r>
            <a:endParaRPr sz="1200">
              <a:solidFill>
                <a:srgbClr val="EEFFFF"/>
              </a:solidFill>
              <a:latin typeface="Roboto"/>
              <a:ea typeface="Roboto"/>
              <a:cs typeface="Roboto"/>
              <a:sym typeface="Roboto"/>
            </a:endParaRPr>
          </a:p>
          <a:p>
            <a:pPr indent="0" lvl="0" marL="0" rtl="0" algn="l">
              <a:lnSpc>
                <a:spcPct val="135714"/>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35714"/>
              </a:lnSpc>
              <a:spcBef>
                <a:spcPts val="0"/>
              </a:spcBef>
              <a:spcAft>
                <a:spcPts val="0"/>
              </a:spcAft>
              <a:buNone/>
            </a:pPr>
            <a:r>
              <a:rPr lang="en-GB" sz="1200">
                <a:solidFill>
                  <a:schemeClr val="dk1"/>
                </a:solidFill>
                <a:latin typeface="Roboto"/>
                <a:ea typeface="Roboto"/>
                <a:cs typeface="Roboto"/>
                <a:sym typeface="Roboto"/>
              </a:rPr>
              <a:t>Insights from Exploratory Data Analysis suggests</a:t>
            </a:r>
            <a:r>
              <a:rPr b="1" lang="en-GB" sz="1200">
                <a:solidFill>
                  <a:schemeClr val="dk1"/>
                </a:solidFill>
                <a:latin typeface="Roboto"/>
                <a:ea typeface="Roboto"/>
                <a:cs typeface="Roboto"/>
                <a:sym typeface="Roboto"/>
              </a:rPr>
              <a:t> </a:t>
            </a:r>
            <a:r>
              <a:rPr b="1" lang="en-GB" sz="1200">
                <a:solidFill>
                  <a:schemeClr val="accent4"/>
                </a:solidFill>
                <a:latin typeface="Roboto"/>
                <a:ea typeface="Roboto"/>
                <a:cs typeface="Roboto"/>
                <a:sym typeface="Roboto"/>
              </a:rPr>
              <a:t>Quality Control Measures</a:t>
            </a:r>
            <a:r>
              <a:rPr lang="en-GB" sz="1200">
                <a:solidFill>
                  <a:schemeClr val="dk1"/>
                </a:solidFill>
                <a:latin typeface="Roboto"/>
                <a:ea typeface="Roboto"/>
                <a:cs typeface="Roboto"/>
                <a:sym typeface="Roboto"/>
              </a:rPr>
              <a:t> can be applied across the board to improve material selection process.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rgbClr val="89DD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5" name="Shape 225"/>
        <p:cNvGrpSpPr/>
        <p:nvPr/>
      </p:nvGrpSpPr>
      <p:grpSpPr>
        <a:xfrm>
          <a:off x="0" y="0"/>
          <a:ext cx="0" cy="0"/>
          <a:chOff x="0" y="0"/>
          <a:chExt cx="0" cy="0"/>
        </a:xfrm>
      </p:grpSpPr>
      <p:sp>
        <p:nvSpPr>
          <p:cNvPr id="226" name="Google Shape;226;p29"/>
          <p:cNvSpPr txBox="1"/>
          <p:nvPr>
            <p:ph type="ctrTitle"/>
          </p:nvPr>
        </p:nvSpPr>
        <p:spPr>
          <a:xfrm>
            <a:off x="312950" y="1308477"/>
            <a:ext cx="3796500" cy="13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2600">
                <a:latin typeface="Roboto Medium"/>
                <a:ea typeface="Roboto Medium"/>
                <a:cs typeface="Roboto Medium"/>
                <a:sym typeface="Roboto Medium"/>
              </a:rPr>
              <a:t>The Process</a:t>
            </a:r>
            <a:endParaRPr sz="2600">
              <a:latin typeface="Roboto Medium"/>
              <a:ea typeface="Roboto Medium"/>
              <a:cs typeface="Roboto Medium"/>
              <a:sym typeface="Roboto Medium"/>
            </a:endParaRPr>
          </a:p>
        </p:txBody>
      </p:sp>
      <p:pic>
        <p:nvPicPr>
          <p:cNvPr id="227" name="Google Shape;227;p29"/>
          <p:cNvPicPr preferRelativeResize="0"/>
          <p:nvPr/>
        </p:nvPicPr>
        <p:blipFill>
          <a:blip r:embed="rId3">
            <a:alphaModFix/>
          </a:blip>
          <a:stretch>
            <a:fillRect/>
          </a:stretch>
        </p:blipFill>
        <p:spPr>
          <a:xfrm>
            <a:off x="4010775" y="0"/>
            <a:ext cx="5133213" cy="5143500"/>
          </a:xfrm>
          <a:prstGeom prst="rect">
            <a:avLst/>
          </a:prstGeom>
          <a:noFill/>
          <a:ln>
            <a:noFill/>
          </a:ln>
        </p:spPr>
      </p:pic>
      <p:sp>
        <p:nvSpPr>
          <p:cNvPr id="228" name="Google Shape;228;p29"/>
          <p:cNvSpPr/>
          <p:nvPr/>
        </p:nvSpPr>
        <p:spPr>
          <a:xfrm>
            <a:off x="420685" y="2867299"/>
            <a:ext cx="824100" cy="82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9"/>
          <p:cNvPicPr preferRelativeResize="0"/>
          <p:nvPr/>
        </p:nvPicPr>
        <p:blipFill>
          <a:blip r:embed="rId4">
            <a:alphaModFix/>
          </a:blip>
          <a:stretch>
            <a:fillRect/>
          </a:stretch>
        </p:blipFill>
        <p:spPr>
          <a:xfrm>
            <a:off x="549434" y="3055226"/>
            <a:ext cx="583800" cy="466872"/>
          </a:xfrm>
          <a:prstGeom prst="rect">
            <a:avLst/>
          </a:prstGeom>
          <a:noFill/>
          <a:ln>
            <a:noFill/>
          </a:ln>
        </p:spPr>
      </p:pic>
      <p:sp>
        <p:nvSpPr>
          <p:cNvPr id="230" name="Google Shape;230;p29"/>
          <p:cNvSpPr txBox="1"/>
          <p:nvPr>
            <p:ph idx="1" type="subTitle"/>
          </p:nvPr>
        </p:nvSpPr>
        <p:spPr>
          <a:xfrm>
            <a:off x="312950" y="2446000"/>
            <a:ext cx="36978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100">
                <a:latin typeface="Maven Pro"/>
                <a:ea typeface="Maven Pro"/>
                <a:cs typeface="Maven Pro"/>
                <a:sym typeface="Maven Pro"/>
              </a:rPr>
              <a:t>Model Development &amp; Performance </a:t>
            </a:r>
            <a:endParaRPr b="1" sz="11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4" name="Shape 234"/>
        <p:cNvGrpSpPr/>
        <p:nvPr/>
      </p:nvGrpSpPr>
      <p:grpSpPr>
        <a:xfrm>
          <a:off x="0" y="0"/>
          <a:ext cx="0" cy="0"/>
          <a:chOff x="0" y="0"/>
          <a:chExt cx="0" cy="0"/>
        </a:xfrm>
      </p:grpSpPr>
      <p:sp>
        <p:nvSpPr>
          <p:cNvPr id="235" name="Google Shape;235;p3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Feature Engineering</a:t>
            </a:r>
            <a:endParaRPr b="1"/>
          </a:p>
        </p:txBody>
      </p:sp>
      <p:sp>
        <p:nvSpPr>
          <p:cNvPr id="236" name="Google Shape;236;p30"/>
          <p:cNvSpPr txBox="1"/>
          <p:nvPr>
            <p:ph type="title"/>
          </p:nvPr>
        </p:nvSpPr>
        <p:spPr>
          <a:xfrm>
            <a:off x="365850" y="941525"/>
            <a:ext cx="8520600" cy="3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Roboto"/>
                <a:ea typeface="Roboto"/>
                <a:cs typeface="Roboto"/>
                <a:sym typeface="Roboto"/>
              </a:rPr>
              <a:t>Methods Taken: </a:t>
            </a:r>
            <a:endParaRPr b="1" sz="14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457200" lvl="0" marL="0" rtl="0" algn="l">
              <a:spcBef>
                <a:spcPts val="0"/>
              </a:spcBef>
              <a:spcAft>
                <a:spcPts val="0"/>
              </a:spcAft>
              <a:buNone/>
            </a:pPr>
            <a:r>
              <a:rPr b="1" lang="en-GB" sz="1200">
                <a:solidFill>
                  <a:schemeClr val="accent4"/>
                </a:solidFill>
              </a:rPr>
              <a:t>Normalizing Features:</a:t>
            </a:r>
            <a:r>
              <a:rPr lang="en-GB" sz="1200"/>
              <a:t> </a:t>
            </a:r>
            <a:endParaRPr sz="1200"/>
          </a:p>
          <a:p>
            <a:pPr indent="0" lvl="0" marL="457200" rtl="0" algn="l">
              <a:spcBef>
                <a:spcPts val="0"/>
              </a:spcBef>
              <a:spcAft>
                <a:spcPts val="0"/>
              </a:spcAft>
              <a:buNone/>
            </a:pPr>
            <a:r>
              <a:rPr lang="en-GB" sz="1200"/>
              <a:t>To ensure all features are on a common scale, TML, CVCM, and WVR are normalized using </a:t>
            </a:r>
            <a:endParaRPr sz="1200"/>
          </a:p>
          <a:p>
            <a:pPr indent="0" lvl="0" marL="457200" rtl="0" algn="l">
              <a:spcBef>
                <a:spcPts val="0"/>
              </a:spcBef>
              <a:spcAft>
                <a:spcPts val="0"/>
              </a:spcAft>
              <a:buNone/>
            </a:pPr>
            <a:r>
              <a:rPr b="1" lang="en-GB" sz="1200">
                <a:solidFill>
                  <a:schemeClr val="accent4"/>
                </a:solidFill>
              </a:rPr>
              <a:t>MinMaxScaler() </a:t>
            </a:r>
            <a:r>
              <a:rPr lang="en-GB" sz="1200"/>
              <a:t>function. This scales the features between 0 and 1.</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457200" lvl="0" marL="0" rtl="0" algn="l">
              <a:spcBef>
                <a:spcPts val="0"/>
              </a:spcBef>
              <a:spcAft>
                <a:spcPts val="0"/>
              </a:spcAft>
              <a:buNone/>
            </a:pPr>
            <a:r>
              <a:rPr b="1" lang="en-GB" sz="1200">
                <a:solidFill>
                  <a:schemeClr val="accent4"/>
                </a:solidFill>
              </a:rPr>
              <a:t>Adding Noise:</a:t>
            </a:r>
            <a:r>
              <a:rPr lang="en-GB" sz="1200">
                <a:solidFill>
                  <a:schemeClr val="accent4"/>
                </a:solidFill>
              </a:rPr>
              <a:t> </a:t>
            </a:r>
            <a:endParaRPr sz="1200">
              <a:solidFill>
                <a:schemeClr val="accent4"/>
              </a:solidFill>
            </a:endParaRPr>
          </a:p>
          <a:p>
            <a:pPr indent="0" lvl="0" marL="457200" rtl="0" algn="l">
              <a:spcBef>
                <a:spcPts val="0"/>
              </a:spcBef>
              <a:spcAft>
                <a:spcPts val="0"/>
              </a:spcAft>
              <a:buNone/>
            </a:pPr>
            <a:r>
              <a:rPr lang="en-GB" sz="1200"/>
              <a:t>Added some random noise to make the data more realistic. </a:t>
            </a:r>
            <a:endParaRPr sz="1200"/>
          </a:p>
          <a:p>
            <a:pPr indent="0" lvl="0" marL="457200" rtl="0" algn="l">
              <a:spcBef>
                <a:spcPts val="0"/>
              </a:spcBef>
              <a:spcAft>
                <a:spcPts val="0"/>
              </a:spcAft>
              <a:buNone/>
            </a:pPr>
            <a:r>
              <a:rPr lang="en-GB" sz="1200"/>
              <a:t>The noise values are generated from a normal distribution with </a:t>
            </a:r>
            <a:endParaRPr sz="1200"/>
          </a:p>
          <a:p>
            <a:pPr indent="0" lvl="0" marL="457200" rtl="0" algn="l">
              <a:spcBef>
                <a:spcPts val="0"/>
              </a:spcBef>
              <a:spcAft>
                <a:spcPts val="0"/>
              </a:spcAft>
              <a:buNone/>
            </a:pPr>
            <a:r>
              <a:rPr lang="en-GB" sz="1200"/>
              <a:t>a mean of 0.5 and a standard deviation of 0.15 </a:t>
            </a:r>
            <a:endParaRPr sz="1200"/>
          </a:p>
          <a:p>
            <a:pPr indent="0" lvl="0" marL="457200" rtl="0" algn="l">
              <a:spcBef>
                <a:spcPts val="0"/>
              </a:spcBef>
              <a:spcAft>
                <a:spcPts val="0"/>
              </a:spcAft>
              <a:buNone/>
            </a:pPr>
            <a:r>
              <a:rPr i="1" lang="en-GB" sz="1200"/>
              <a:t>(to create value distribution between 0 and 1)</a:t>
            </a:r>
            <a:r>
              <a:rPr lang="en-GB" sz="1200"/>
              <a:t>.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rPr b="1" lang="en-GB" sz="1200">
                <a:solidFill>
                  <a:schemeClr val="accent4"/>
                </a:solidFill>
                <a:latin typeface="Roboto"/>
                <a:ea typeface="Roboto"/>
                <a:cs typeface="Roboto"/>
                <a:sym typeface="Roboto"/>
              </a:rPr>
              <a:t>Performance Score Calculation:</a:t>
            </a:r>
            <a:r>
              <a:rPr lang="en-GB" sz="1200">
                <a:solidFill>
                  <a:schemeClr val="accent4"/>
                </a:solidFill>
                <a:latin typeface="Roboto"/>
                <a:ea typeface="Roboto"/>
                <a:cs typeface="Roboto"/>
                <a:sym typeface="Roboto"/>
              </a:rPr>
              <a:t> </a:t>
            </a:r>
            <a:endParaRPr sz="1200">
              <a:solidFill>
                <a:schemeClr val="accent4"/>
              </a:solidFill>
              <a:latin typeface="Roboto"/>
              <a:ea typeface="Roboto"/>
              <a:cs typeface="Roboto"/>
              <a:sym typeface="Roboto"/>
            </a:endParaRPr>
          </a:p>
          <a:p>
            <a:pPr indent="0" lvl="0" marL="457200" rtl="0" algn="l">
              <a:spcBef>
                <a:spcPts val="0"/>
              </a:spcBef>
              <a:spcAft>
                <a:spcPts val="0"/>
              </a:spcAft>
              <a:buNone/>
            </a:pPr>
            <a:r>
              <a:rPr lang="en-GB" sz="1200">
                <a:latin typeface="Roboto"/>
                <a:ea typeface="Roboto"/>
                <a:cs typeface="Roboto"/>
                <a:sym typeface="Roboto"/>
              </a:rPr>
              <a:t>The performance score is calculated using the formula</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rPr i="1" lang="en-GB" sz="1200">
                <a:latin typeface="Roboto"/>
                <a:ea typeface="Roboto"/>
                <a:cs typeface="Roboto"/>
                <a:sym typeface="Roboto"/>
              </a:rPr>
              <a:t>(reversed interpretation of the feature values, performance_score calculated to show higher scores for lower values)</a:t>
            </a:r>
            <a:endParaRPr i="1" sz="1200">
              <a:latin typeface="Roboto"/>
              <a:ea typeface="Roboto"/>
              <a:cs typeface="Roboto"/>
              <a:sym typeface="Roboto"/>
            </a:endParaRPr>
          </a:p>
        </p:txBody>
      </p:sp>
      <p:pic>
        <p:nvPicPr>
          <p:cNvPr id="237" name="Google Shape;237;p30"/>
          <p:cNvPicPr preferRelativeResize="0"/>
          <p:nvPr/>
        </p:nvPicPr>
        <p:blipFill>
          <a:blip r:embed="rId3">
            <a:alphaModFix/>
          </a:blip>
          <a:stretch>
            <a:fillRect/>
          </a:stretch>
        </p:blipFill>
        <p:spPr>
          <a:xfrm>
            <a:off x="892900" y="3777600"/>
            <a:ext cx="4830525" cy="304800"/>
          </a:xfrm>
          <a:prstGeom prst="rect">
            <a:avLst/>
          </a:prstGeom>
          <a:noFill/>
          <a:ln>
            <a:noFill/>
          </a:ln>
        </p:spPr>
      </p:pic>
      <p:pic>
        <p:nvPicPr>
          <p:cNvPr id="238" name="Google Shape;238;p30"/>
          <p:cNvPicPr preferRelativeResize="0"/>
          <p:nvPr/>
        </p:nvPicPr>
        <p:blipFill>
          <a:blip r:embed="rId4">
            <a:alphaModFix/>
          </a:blip>
          <a:stretch>
            <a:fillRect/>
          </a:stretch>
        </p:blipFill>
        <p:spPr>
          <a:xfrm>
            <a:off x="6123752" y="2090402"/>
            <a:ext cx="2499799" cy="199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Models</a:t>
            </a:r>
            <a:endParaRPr b="1"/>
          </a:p>
        </p:txBody>
      </p:sp>
      <p:sp>
        <p:nvSpPr>
          <p:cNvPr id="244" name="Google Shape;244;p31"/>
          <p:cNvSpPr txBox="1"/>
          <p:nvPr>
            <p:ph type="title"/>
          </p:nvPr>
        </p:nvSpPr>
        <p:spPr>
          <a:xfrm>
            <a:off x="656038" y="2610188"/>
            <a:ext cx="3714300" cy="87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400">
                <a:solidFill>
                  <a:schemeClr val="accent4"/>
                </a:solidFill>
              </a:rPr>
              <a:t>Regression Model</a:t>
            </a:r>
            <a:r>
              <a:rPr b="1" lang="en-GB" sz="1200">
                <a:solidFill>
                  <a:schemeClr val="accent4"/>
                </a:solidFill>
              </a:rPr>
              <a:t>:</a:t>
            </a:r>
            <a:endParaRPr b="1" sz="1200">
              <a:solidFill>
                <a:schemeClr val="accent4"/>
              </a:solidFill>
            </a:endParaRPr>
          </a:p>
          <a:p>
            <a:pPr indent="0" lvl="0" marL="457200" rtl="0" algn="l">
              <a:lnSpc>
                <a:spcPct val="115000"/>
              </a:lnSpc>
              <a:spcBef>
                <a:spcPts val="1200"/>
              </a:spcBef>
              <a:spcAft>
                <a:spcPts val="0"/>
              </a:spcAft>
              <a:buNone/>
            </a:pPr>
            <a:r>
              <a:rPr b="1" lang="en-GB" sz="1200">
                <a:solidFill>
                  <a:schemeClr val="accent4"/>
                </a:solidFill>
              </a:rPr>
              <a:t>Objective:</a:t>
            </a:r>
            <a:r>
              <a:rPr lang="en-GB" sz="1200"/>
              <a:t> Predict material performance scores based on test variables (features)</a:t>
            </a:r>
            <a:endParaRPr sz="1200"/>
          </a:p>
          <a:p>
            <a:pPr indent="0" lvl="0" marL="457200" rtl="0" algn="l">
              <a:lnSpc>
                <a:spcPct val="115000"/>
              </a:lnSpc>
              <a:spcBef>
                <a:spcPts val="1200"/>
              </a:spcBef>
              <a:spcAft>
                <a:spcPts val="1200"/>
              </a:spcAft>
              <a:buNone/>
            </a:pPr>
            <a:r>
              <a:t/>
            </a:r>
            <a:endParaRPr b="1" sz="1200">
              <a:latin typeface="Roboto"/>
              <a:ea typeface="Roboto"/>
              <a:cs typeface="Roboto"/>
              <a:sym typeface="Roboto"/>
            </a:endParaRPr>
          </a:p>
        </p:txBody>
      </p:sp>
      <p:pic>
        <p:nvPicPr>
          <p:cNvPr id="245" name="Google Shape;245;p31"/>
          <p:cNvPicPr preferRelativeResize="0"/>
          <p:nvPr/>
        </p:nvPicPr>
        <p:blipFill>
          <a:blip r:embed="rId3">
            <a:alphaModFix/>
          </a:blip>
          <a:stretch>
            <a:fillRect/>
          </a:stretch>
        </p:blipFill>
        <p:spPr>
          <a:xfrm rot="5400000">
            <a:off x="750605" y="1658162"/>
            <a:ext cx="875017" cy="875100"/>
          </a:xfrm>
          <a:prstGeom prst="rect">
            <a:avLst/>
          </a:prstGeom>
          <a:noFill/>
          <a:ln>
            <a:noFill/>
          </a:ln>
        </p:spPr>
      </p:pic>
      <p:sp>
        <p:nvSpPr>
          <p:cNvPr id="246" name="Google Shape;246;p31"/>
          <p:cNvSpPr txBox="1"/>
          <p:nvPr>
            <p:ph type="title"/>
          </p:nvPr>
        </p:nvSpPr>
        <p:spPr>
          <a:xfrm>
            <a:off x="4919788" y="2579775"/>
            <a:ext cx="3718500" cy="1923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400">
                <a:solidFill>
                  <a:schemeClr val="accent4"/>
                </a:solidFill>
              </a:rPr>
              <a:t>Classification Model</a:t>
            </a:r>
            <a:r>
              <a:rPr b="1" lang="en-GB" sz="1200">
                <a:solidFill>
                  <a:schemeClr val="accent4"/>
                </a:solidFill>
              </a:rPr>
              <a:t>:</a:t>
            </a:r>
            <a:endParaRPr b="1" sz="1200">
              <a:solidFill>
                <a:schemeClr val="accent4"/>
              </a:solidFill>
            </a:endParaRPr>
          </a:p>
          <a:p>
            <a:pPr indent="0" lvl="0" marL="457200" rtl="0" algn="l">
              <a:lnSpc>
                <a:spcPct val="115000"/>
              </a:lnSpc>
              <a:spcBef>
                <a:spcPts val="1200"/>
              </a:spcBef>
              <a:spcAft>
                <a:spcPts val="0"/>
              </a:spcAft>
              <a:buNone/>
            </a:pPr>
            <a:r>
              <a:rPr b="1" lang="en-GB" sz="1200">
                <a:solidFill>
                  <a:schemeClr val="accent4"/>
                </a:solidFill>
              </a:rPr>
              <a:t>Objective:</a:t>
            </a:r>
            <a:r>
              <a:rPr lang="en-GB" sz="1200"/>
              <a:t> Classify material performance</a:t>
            </a:r>
            <a:endParaRPr sz="1200"/>
          </a:p>
          <a:p>
            <a:pPr indent="0" lvl="0" marL="457200" rtl="0" algn="l">
              <a:lnSpc>
                <a:spcPct val="115000"/>
              </a:lnSpc>
              <a:spcBef>
                <a:spcPts val="1200"/>
              </a:spcBef>
              <a:spcAft>
                <a:spcPts val="1200"/>
              </a:spcAft>
              <a:buNone/>
            </a:pPr>
            <a:r>
              <a:rPr lang="en-GB" sz="1200"/>
              <a:t>Based on material performance scores.</a:t>
            </a:r>
            <a:endParaRPr b="1" sz="1200">
              <a:latin typeface="Roboto"/>
              <a:ea typeface="Roboto"/>
              <a:cs typeface="Roboto"/>
              <a:sym typeface="Roboto"/>
            </a:endParaRPr>
          </a:p>
        </p:txBody>
      </p:sp>
      <p:pic>
        <p:nvPicPr>
          <p:cNvPr id="247" name="Google Shape;247;p31"/>
          <p:cNvPicPr preferRelativeResize="0"/>
          <p:nvPr/>
        </p:nvPicPr>
        <p:blipFill>
          <a:blip r:embed="rId3">
            <a:alphaModFix/>
          </a:blip>
          <a:stretch>
            <a:fillRect/>
          </a:stretch>
        </p:blipFill>
        <p:spPr>
          <a:xfrm rot="5400000">
            <a:off x="5027380" y="1658162"/>
            <a:ext cx="875017" cy="875100"/>
          </a:xfrm>
          <a:prstGeom prst="rect">
            <a:avLst/>
          </a:prstGeom>
          <a:noFill/>
          <a:ln>
            <a:noFill/>
          </a:ln>
        </p:spPr>
      </p:pic>
      <p:sp>
        <p:nvSpPr>
          <p:cNvPr id="248" name="Google Shape;248;p31"/>
          <p:cNvSpPr txBox="1"/>
          <p:nvPr/>
        </p:nvSpPr>
        <p:spPr>
          <a:xfrm>
            <a:off x="862925" y="1820288"/>
            <a:ext cx="650400" cy="4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chemeClr val="lt1"/>
                </a:solidFill>
                <a:latin typeface="Roboto"/>
                <a:ea typeface="Roboto"/>
                <a:cs typeface="Roboto"/>
                <a:sym typeface="Roboto"/>
              </a:rPr>
              <a:t>A</a:t>
            </a:r>
            <a:endParaRPr b="1" sz="2400">
              <a:solidFill>
                <a:schemeClr val="lt1"/>
              </a:solidFill>
              <a:latin typeface="Roboto"/>
              <a:ea typeface="Roboto"/>
              <a:cs typeface="Roboto"/>
              <a:sym typeface="Roboto"/>
            </a:endParaRPr>
          </a:p>
        </p:txBody>
      </p:sp>
      <p:sp>
        <p:nvSpPr>
          <p:cNvPr id="249" name="Google Shape;249;p31"/>
          <p:cNvSpPr txBox="1"/>
          <p:nvPr/>
        </p:nvSpPr>
        <p:spPr>
          <a:xfrm>
            <a:off x="5139700" y="1820300"/>
            <a:ext cx="650400" cy="4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chemeClr val="lt1"/>
                </a:solidFill>
                <a:latin typeface="Roboto"/>
                <a:ea typeface="Roboto"/>
                <a:cs typeface="Roboto"/>
                <a:sym typeface="Roboto"/>
              </a:rPr>
              <a:t>B</a:t>
            </a:r>
            <a:endParaRPr b="1" sz="24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3" name="Shape 253"/>
        <p:cNvGrpSpPr/>
        <p:nvPr/>
      </p:nvGrpSpPr>
      <p:grpSpPr>
        <a:xfrm>
          <a:off x="0" y="0"/>
          <a:ext cx="0" cy="0"/>
          <a:chOff x="0" y="0"/>
          <a:chExt cx="0" cy="0"/>
        </a:xfrm>
      </p:grpSpPr>
      <p:sp>
        <p:nvSpPr>
          <p:cNvPr id="254" name="Google Shape;254;p3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Model Performance</a:t>
            </a:r>
            <a:endParaRPr b="1"/>
          </a:p>
        </p:txBody>
      </p:sp>
      <p:sp>
        <p:nvSpPr>
          <p:cNvPr id="255" name="Google Shape;255;p32"/>
          <p:cNvSpPr txBox="1"/>
          <p:nvPr>
            <p:ph type="title"/>
          </p:nvPr>
        </p:nvSpPr>
        <p:spPr>
          <a:xfrm>
            <a:off x="946700" y="1170125"/>
            <a:ext cx="3714300" cy="87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400">
                <a:solidFill>
                  <a:schemeClr val="accent4"/>
                </a:solidFill>
              </a:rPr>
              <a:t>Regression Model</a:t>
            </a:r>
            <a:r>
              <a:rPr b="1" lang="en-GB" sz="1200">
                <a:solidFill>
                  <a:schemeClr val="accent4"/>
                </a:solidFill>
              </a:rPr>
              <a:t>:</a:t>
            </a:r>
            <a:endParaRPr b="1" sz="1200">
              <a:solidFill>
                <a:schemeClr val="accent4"/>
              </a:solidFill>
            </a:endParaRPr>
          </a:p>
          <a:p>
            <a:pPr indent="0" lvl="0" marL="457200" rtl="0" algn="l">
              <a:lnSpc>
                <a:spcPct val="115000"/>
              </a:lnSpc>
              <a:spcBef>
                <a:spcPts val="1200"/>
              </a:spcBef>
              <a:spcAft>
                <a:spcPts val="0"/>
              </a:spcAft>
              <a:buNone/>
            </a:pPr>
            <a:r>
              <a:rPr b="1" lang="en-GB" sz="1200">
                <a:solidFill>
                  <a:schemeClr val="accent4"/>
                </a:solidFill>
              </a:rPr>
              <a:t>Objective:</a:t>
            </a:r>
            <a:r>
              <a:rPr lang="en-GB" sz="1200"/>
              <a:t> Predict material performance.</a:t>
            </a:r>
            <a:endParaRPr sz="1200"/>
          </a:p>
          <a:p>
            <a:pPr indent="0" lvl="0" marL="457200" rtl="0" algn="l">
              <a:lnSpc>
                <a:spcPct val="115000"/>
              </a:lnSpc>
              <a:spcBef>
                <a:spcPts val="1200"/>
              </a:spcBef>
              <a:spcAft>
                <a:spcPts val="1200"/>
              </a:spcAft>
              <a:buNone/>
            </a:pPr>
            <a:r>
              <a:t/>
            </a:r>
            <a:endParaRPr b="1" sz="1200">
              <a:latin typeface="Roboto"/>
              <a:ea typeface="Roboto"/>
              <a:cs typeface="Roboto"/>
              <a:sym typeface="Roboto"/>
            </a:endParaRPr>
          </a:p>
        </p:txBody>
      </p:sp>
      <p:sp>
        <p:nvSpPr>
          <p:cNvPr id="256" name="Google Shape;256;p32"/>
          <p:cNvSpPr txBox="1"/>
          <p:nvPr/>
        </p:nvSpPr>
        <p:spPr>
          <a:xfrm>
            <a:off x="946700" y="2120825"/>
            <a:ext cx="7294500" cy="260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a:solidFill>
                  <a:schemeClr val="accent4"/>
                </a:solidFill>
              </a:rPr>
              <a:t>Models:</a:t>
            </a:r>
            <a:endParaRPr b="1">
              <a:solidFill>
                <a:schemeClr val="accent4"/>
              </a:solidFill>
            </a:endParaRPr>
          </a:p>
          <a:p>
            <a:pPr indent="457200" lvl="0" marL="0" rtl="0" algn="l">
              <a:lnSpc>
                <a:spcPct val="115000"/>
              </a:lnSpc>
              <a:spcBef>
                <a:spcPts val="1200"/>
              </a:spcBef>
              <a:spcAft>
                <a:spcPts val="0"/>
              </a:spcAft>
              <a:buNone/>
            </a:pPr>
            <a:r>
              <a:rPr b="1" lang="en-GB" sz="1200">
                <a:solidFill>
                  <a:schemeClr val="dk1"/>
                </a:solidFill>
              </a:rPr>
              <a:t>Linear Regression:</a:t>
            </a:r>
            <a:r>
              <a:rPr lang="en-GB" sz="1200">
                <a:solidFill>
                  <a:schemeClr val="dk1"/>
                </a:solidFill>
              </a:rPr>
              <a:t> Performed with</a:t>
            </a:r>
            <a:r>
              <a:rPr b="1" lang="en-GB" sz="1200">
                <a:solidFill>
                  <a:schemeClr val="dk1"/>
                </a:solidFill>
              </a:rPr>
              <a:t> </a:t>
            </a:r>
            <a:endParaRPr b="1" sz="1200">
              <a:solidFill>
                <a:schemeClr val="dk1"/>
              </a:solidFill>
            </a:endParaRPr>
          </a:p>
          <a:p>
            <a:pPr indent="0" lvl="0" marL="457200" rtl="0" algn="l">
              <a:lnSpc>
                <a:spcPct val="115000"/>
              </a:lnSpc>
              <a:spcBef>
                <a:spcPts val="1200"/>
              </a:spcBef>
              <a:spcAft>
                <a:spcPts val="0"/>
              </a:spcAft>
              <a:buNone/>
            </a:pPr>
            <a:r>
              <a:rPr b="1" lang="en-GB" sz="1200">
                <a:solidFill>
                  <a:schemeClr val="accent4"/>
                </a:solidFill>
              </a:rPr>
              <a:t>R² of 0.90 = 90% </a:t>
            </a:r>
            <a:r>
              <a:rPr lang="en-GB" sz="1200">
                <a:solidFill>
                  <a:schemeClr val="dk1"/>
                </a:solidFill>
              </a:rPr>
              <a:t>indicating it could explain 90% of the variability in material performance.</a:t>
            </a:r>
            <a:endParaRPr b="1" sz="1200">
              <a:solidFill>
                <a:schemeClr val="accent4"/>
              </a:solidFill>
            </a:endParaRPr>
          </a:p>
          <a:p>
            <a:pPr indent="457200" lvl="0" marL="0" rtl="0" algn="l">
              <a:lnSpc>
                <a:spcPct val="115000"/>
              </a:lnSpc>
              <a:spcBef>
                <a:spcPts val="1200"/>
              </a:spcBef>
              <a:spcAft>
                <a:spcPts val="0"/>
              </a:spcAft>
              <a:buNone/>
            </a:pPr>
            <a:r>
              <a:t/>
            </a:r>
            <a:endParaRPr b="1" sz="1200">
              <a:solidFill>
                <a:schemeClr val="dk1"/>
              </a:solidFill>
            </a:endParaRPr>
          </a:p>
          <a:p>
            <a:pPr indent="457200" lvl="0" marL="0" rtl="0" algn="l">
              <a:lnSpc>
                <a:spcPct val="115000"/>
              </a:lnSpc>
              <a:spcBef>
                <a:spcPts val="1200"/>
              </a:spcBef>
              <a:spcAft>
                <a:spcPts val="0"/>
              </a:spcAft>
              <a:buNone/>
            </a:pPr>
            <a:r>
              <a:rPr b="1" lang="en-GB" sz="1200">
                <a:solidFill>
                  <a:schemeClr val="dk1"/>
                </a:solidFill>
              </a:rPr>
              <a:t>Random Forest Regressor:</a:t>
            </a:r>
            <a:r>
              <a:rPr lang="en-GB" sz="1200">
                <a:solidFill>
                  <a:schemeClr val="dk1"/>
                </a:solidFill>
              </a:rPr>
              <a:t> </a:t>
            </a:r>
            <a:endParaRPr sz="1200">
              <a:solidFill>
                <a:schemeClr val="dk1"/>
              </a:solidFill>
            </a:endParaRPr>
          </a:p>
          <a:p>
            <a:pPr indent="457200" lvl="0" marL="0" rtl="0" algn="l">
              <a:lnSpc>
                <a:spcPct val="115000"/>
              </a:lnSpc>
              <a:spcBef>
                <a:spcPts val="1200"/>
              </a:spcBef>
              <a:spcAft>
                <a:spcPts val="0"/>
              </a:spcAft>
              <a:buNone/>
            </a:pPr>
            <a:r>
              <a:rPr lang="en-GB" sz="1200">
                <a:solidFill>
                  <a:schemeClr val="dk1"/>
                </a:solidFill>
              </a:rPr>
              <a:t>Performed with </a:t>
            </a:r>
            <a:endParaRPr sz="1200">
              <a:solidFill>
                <a:schemeClr val="dk1"/>
              </a:solidFill>
            </a:endParaRPr>
          </a:p>
          <a:p>
            <a:pPr indent="0" lvl="0" marL="457200" rtl="0" algn="l">
              <a:lnSpc>
                <a:spcPct val="115000"/>
              </a:lnSpc>
              <a:spcBef>
                <a:spcPts val="1200"/>
              </a:spcBef>
              <a:spcAft>
                <a:spcPts val="1200"/>
              </a:spcAft>
              <a:buNone/>
            </a:pPr>
            <a:r>
              <a:rPr b="1" lang="en-GB" sz="1200">
                <a:solidFill>
                  <a:schemeClr val="accent4"/>
                </a:solidFill>
              </a:rPr>
              <a:t>R² of 0.87 </a:t>
            </a:r>
            <a:r>
              <a:rPr lang="en-GB" sz="1200">
                <a:solidFill>
                  <a:schemeClr val="dk1"/>
                </a:solidFill>
              </a:rPr>
              <a:t>indicating it could explain </a:t>
            </a:r>
            <a:r>
              <a:rPr b="1" lang="en-GB" sz="1200">
                <a:solidFill>
                  <a:schemeClr val="accent4"/>
                </a:solidFill>
              </a:rPr>
              <a:t>87% </a:t>
            </a:r>
            <a:r>
              <a:rPr lang="en-GB" sz="1200">
                <a:solidFill>
                  <a:schemeClr val="dk1"/>
                </a:solidFill>
              </a:rPr>
              <a:t>of the variability in material performance.</a:t>
            </a:r>
            <a:endParaRPr/>
          </a:p>
        </p:txBody>
      </p:sp>
      <p:pic>
        <p:nvPicPr>
          <p:cNvPr id="257" name="Google Shape;257;p32"/>
          <p:cNvPicPr preferRelativeResize="0"/>
          <p:nvPr/>
        </p:nvPicPr>
        <p:blipFill>
          <a:blip r:embed="rId3">
            <a:alphaModFix/>
          </a:blip>
          <a:stretch>
            <a:fillRect/>
          </a:stretch>
        </p:blipFill>
        <p:spPr>
          <a:xfrm>
            <a:off x="681600" y="1230950"/>
            <a:ext cx="265100" cy="26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1" name="Shape 261"/>
        <p:cNvGrpSpPr/>
        <p:nvPr/>
      </p:nvGrpSpPr>
      <p:grpSpPr>
        <a:xfrm>
          <a:off x="0" y="0"/>
          <a:ext cx="0" cy="0"/>
          <a:chOff x="0" y="0"/>
          <a:chExt cx="0" cy="0"/>
        </a:xfrm>
      </p:grpSpPr>
      <p:sp>
        <p:nvSpPr>
          <p:cNvPr id="262" name="Google Shape;262;p33"/>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Model Performance</a:t>
            </a:r>
            <a:endParaRPr b="1"/>
          </a:p>
        </p:txBody>
      </p:sp>
      <p:sp>
        <p:nvSpPr>
          <p:cNvPr id="263" name="Google Shape;263;p33"/>
          <p:cNvSpPr txBox="1"/>
          <p:nvPr/>
        </p:nvSpPr>
        <p:spPr>
          <a:xfrm>
            <a:off x="7338725" y="2691825"/>
            <a:ext cx="1642800" cy="2239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b="1" lang="en-GB" sz="1000">
                <a:solidFill>
                  <a:schemeClr val="accent4"/>
                </a:solidFill>
              </a:rPr>
              <a:t>Class 0</a:t>
            </a:r>
            <a:r>
              <a:rPr lang="en-GB" sz="1000">
                <a:solidFill>
                  <a:schemeClr val="dk1"/>
                </a:solidFill>
              </a:rPr>
              <a:t> = Low Performance values</a:t>
            </a:r>
            <a:endParaRPr sz="1000">
              <a:solidFill>
                <a:schemeClr val="dk1"/>
              </a:solidFill>
            </a:endParaRPr>
          </a:p>
          <a:p>
            <a:pPr indent="0" lvl="0" marL="457200" rtl="0" algn="l">
              <a:lnSpc>
                <a:spcPct val="115000"/>
              </a:lnSpc>
              <a:spcBef>
                <a:spcPts val="1200"/>
              </a:spcBef>
              <a:spcAft>
                <a:spcPts val="0"/>
              </a:spcAft>
              <a:buNone/>
            </a:pPr>
            <a:r>
              <a:rPr b="1" lang="en-GB" sz="1000">
                <a:solidFill>
                  <a:schemeClr val="accent4"/>
                </a:solidFill>
              </a:rPr>
              <a:t>Class 1</a:t>
            </a:r>
            <a:r>
              <a:rPr lang="en-GB" sz="1000">
                <a:solidFill>
                  <a:schemeClr val="dk1"/>
                </a:solidFill>
              </a:rPr>
              <a:t> = Medium Performance values</a:t>
            </a:r>
            <a:endParaRPr sz="1000">
              <a:solidFill>
                <a:schemeClr val="dk1"/>
              </a:solidFill>
            </a:endParaRPr>
          </a:p>
          <a:p>
            <a:pPr indent="0" lvl="0" marL="457200" rtl="0" algn="l">
              <a:lnSpc>
                <a:spcPct val="115000"/>
              </a:lnSpc>
              <a:spcBef>
                <a:spcPts val="1200"/>
              </a:spcBef>
              <a:spcAft>
                <a:spcPts val="1200"/>
              </a:spcAft>
              <a:buNone/>
            </a:pPr>
            <a:r>
              <a:rPr b="1" lang="en-GB" sz="1000">
                <a:solidFill>
                  <a:schemeClr val="accent4"/>
                </a:solidFill>
              </a:rPr>
              <a:t>Class 2</a:t>
            </a:r>
            <a:r>
              <a:rPr lang="en-GB" sz="1000">
                <a:solidFill>
                  <a:schemeClr val="dk1"/>
                </a:solidFill>
              </a:rPr>
              <a:t> = High Performance values</a:t>
            </a:r>
            <a:endParaRPr sz="1000">
              <a:solidFill>
                <a:schemeClr val="dk1"/>
              </a:solidFill>
            </a:endParaRPr>
          </a:p>
        </p:txBody>
      </p:sp>
      <p:sp>
        <p:nvSpPr>
          <p:cNvPr id="264" name="Google Shape;264;p33"/>
          <p:cNvSpPr txBox="1"/>
          <p:nvPr>
            <p:ph type="title"/>
          </p:nvPr>
        </p:nvSpPr>
        <p:spPr>
          <a:xfrm>
            <a:off x="946700" y="1093925"/>
            <a:ext cx="3718500" cy="1923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400">
                <a:solidFill>
                  <a:schemeClr val="accent4"/>
                </a:solidFill>
              </a:rPr>
              <a:t>Classification Model</a:t>
            </a:r>
            <a:r>
              <a:rPr b="1" lang="en-GB" sz="1200">
                <a:solidFill>
                  <a:schemeClr val="accent4"/>
                </a:solidFill>
              </a:rPr>
              <a:t>:</a:t>
            </a:r>
            <a:endParaRPr b="1" sz="1200">
              <a:solidFill>
                <a:schemeClr val="accent4"/>
              </a:solidFill>
            </a:endParaRPr>
          </a:p>
          <a:p>
            <a:pPr indent="0" lvl="0" marL="457200" rtl="0" algn="l">
              <a:lnSpc>
                <a:spcPct val="115000"/>
              </a:lnSpc>
              <a:spcBef>
                <a:spcPts val="1200"/>
              </a:spcBef>
              <a:spcAft>
                <a:spcPts val="0"/>
              </a:spcAft>
              <a:buNone/>
            </a:pPr>
            <a:r>
              <a:rPr b="1" lang="en-GB" sz="1200">
                <a:solidFill>
                  <a:schemeClr val="accent4"/>
                </a:solidFill>
              </a:rPr>
              <a:t>Objective:</a:t>
            </a:r>
            <a:r>
              <a:rPr lang="en-GB" sz="1200"/>
              <a:t> Classify material performance.</a:t>
            </a:r>
            <a:endParaRPr sz="1200"/>
          </a:p>
          <a:p>
            <a:pPr indent="0" lvl="0" marL="0" rtl="0" algn="l">
              <a:lnSpc>
                <a:spcPct val="115000"/>
              </a:lnSpc>
              <a:spcBef>
                <a:spcPts val="1200"/>
              </a:spcBef>
              <a:spcAft>
                <a:spcPts val="0"/>
              </a:spcAft>
              <a:buNone/>
            </a:pPr>
            <a:r>
              <a:rPr b="1" lang="en-GB" sz="1400">
                <a:solidFill>
                  <a:schemeClr val="accent4"/>
                </a:solidFill>
              </a:rPr>
              <a:t>Model:</a:t>
            </a:r>
            <a:endParaRPr b="1" sz="1400">
              <a:solidFill>
                <a:schemeClr val="accent4"/>
              </a:solidFill>
            </a:endParaRPr>
          </a:p>
          <a:p>
            <a:pPr indent="0" lvl="0" marL="457200" rtl="0" algn="l">
              <a:lnSpc>
                <a:spcPct val="115000"/>
              </a:lnSpc>
              <a:spcBef>
                <a:spcPts val="1200"/>
              </a:spcBef>
              <a:spcAft>
                <a:spcPts val="1200"/>
              </a:spcAft>
              <a:buNone/>
            </a:pPr>
            <a:r>
              <a:rPr b="1" lang="en-GB" sz="1200"/>
              <a:t>Logistic Regression:</a:t>
            </a:r>
            <a:r>
              <a:rPr lang="en-GB" sz="1200"/>
              <a:t> Performed with an </a:t>
            </a:r>
            <a:r>
              <a:rPr b="1" lang="en-GB" sz="1200">
                <a:solidFill>
                  <a:schemeClr val="accent4"/>
                </a:solidFill>
              </a:rPr>
              <a:t>Overall accuracy of 82% </a:t>
            </a:r>
            <a:endParaRPr b="1" sz="1200">
              <a:latin typeface="Roboto"/>
              <a:ea typeface="Roboto"/>
              <a:cs typeface="Roboto"/>
              <a:sym typeface="Roboto"/>
            </a:endParaRPr>
          </a:p>
        </p:txBody>
      </p:sp>
      <p:pic>
        <p:nvPicPr>
          <p:cNvPr id="265" name="Google Shape;265;p33"/>
          <p:cNvPicPr preferRelativeResize="0"/>
          <p:nvPr/>
        </p:nvPicPr>
        <p:blipFill>
          <a:blip r:embed="rId3">
            <a:alphaModFix/>
          </a:blip>
          <a:stretch>
            <a:fillRect/>
          </a:stretch>
        </p:blipFill>
        <p:spPr>
          <a:xfrm>
            <a:off x="681600" y="1154750"/>
            <a:ext cx="265100" cy="265100"/>
          </a:xfrm>
          <a:prstGeom prst="rect">
            <a:avLst/>
          </a:prstGeom>
          <a:noFill/>
          <a:ln>
            <a:noFill/>
          </a:ln>
        </p:spPr>
      </p:pic>
      <p:sp>
        <p:nvSpPr>
          <p:cNvPr id="266" name="Google Shape;266;p33"/>
          <p:cNvSpPr txBox="1"/>
          <p:nvPr/>
        </p:nvSpPr>
        <p:spPr>
          <a:xfrm>
            <a:off x="946700" y="2843650"/>
            <a:ext cx="3975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latin typeface="Roboto"/>
                <a:ea typeface="Roboto"/>
                <a:cs typeface="Roboto"/>
                <a:sym typeface="Roboto"/>
              </a:rPr>
              <a:t>Overall Performance ROC Curve:</a:t>
            </a:r>
            <a:r>
              <a:rPr lang="en-GB"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GB" sz="1200">
                <a:solidFill>
                  <a:schemeClr val="dk1"/>
                </a:solidFill>
                <a:latin typeface="Roboto"/>
                <a:ea typeface="Roboto"/>
                <a:cs typeface="Roboto"/>
                <a:sym typeface="Roboto"/>
              </a:rPr>
              <a:t>The closer the curve follows the left-hand border the better the model is at distinguishing between the classes.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GB" sz="1200">
                <a:solidFill>
                  <a:schemeClr val="dk1"/>
                </a:solidFill>
                <a:latin typeface="Roboto"/>
                <a:ea typeface="Roboto"/>
                <a:cs typeface="Roboto"/>
                <a:sym typeface="Roboto"/>
              </a:rPr>
              <a:t>An AUC (Area Under Curve)</a:t>
            </a:r>
            <a:r>
              <a:rPr lang="en-GB" sz="1200">
                <a:solidFill>
                  <a:schemeClr val="dk1"/>
                </a:solidFill>
                <a:latin typeface="Roboto"/>
                <a:ea typeface="Roboto"/>
                <a:cs typeface="Roboto"/>
                <a:sym typeface="Roboto"/>
              </a:rPr>
              <a:t> provides an aggregate measure of performance across all possible classification thresholds.</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n-GB" sz="1200">
                <a:solidFill>
                  <a:schemeClr val="accent4"/>
                </a:solidFill>
                <a:latin typeface="Roboto"/>
                <a:ea typeface="Roboto"/>
                <a:cs typeface="Roboto"/>
                <a:sym typeface="Roboto"/>
              </a:rPr>
              <a:t>Value close to 1 indicates a very good model performance.</a:t>
            </a:r>
            <a:endParaRPr b="1" sz="1200">
              <a:solidFill>
                <a:schemeClr val="accent4"/>
              </a:solidFill>
              <a:latin typeface="Roboto"/>
              <a:ea typeface="Roboto"/>
              <a:cs typeface="Roboto"/>
              <a:sym typeface="Roboto"/>
            </a:endParaRPr>
          </a:p>
        </p:txBody>
      </p:sp>
      <p:pic>
        <p:nvPicPr>
          <p:cNvPr id="267" name="Google Shape;267;p33"/>
          <p:cNvPicPr preferRelativeResize="0"/>
          <p:nvPr/>
        </p:nvPicPr>
        <p:blipFill>
          <a:blip r:embed="rId4">
            <a:alphaModFix/>
          </a:blip>
          <a:stretch>
            <a:fillRect/>
          </a:stretch>
        </p:blipFill>
        <p:spPr>
          <a:xfrm>
            <a:off x="4784125" y="2413551"/>
            <a:ext cx="3047300" cy="2398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1" name="Shape 271"/>
        <p:cNvGrpSpPr/>
        <p:nvPr/>
      </p:nvGrpSpPr>
      <p:grpSpPr>
        <a:xfrm>
          <a:off x="0" y="0"/>
          <a:ext cx="0" cy="0"/>
          <a:chOff x="0" y="0"/>
          <a:chExt cx="0" cy="0"/>
        </a:xfrm>
      </p:grpSpPr>
      <p:sp>
        <p:nvSpPr>
          <p:cNvPr id="272" name="Google Shape;272;p3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Conclusion</a:t>
            </a:r>
            <a:endParaRPr b="1"/>
          </a:p>
        </p:txBody>
      </p:sp>
      <p:sp>
        <p:nvSpPr>
          <p:cNvPr id="273" name="Google Shape;273;p34"/>
          <p:cNvSpPr txBox="1"/>
          <p:nvPr/>
        </p:nvSpPr>
        <p:spPr>
          <a:xfrm>
            <a:off x="567300" y="1509750"/>
            <a:ext cx="80094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1"/>
                </a:solidFill>
              </a:rPr>
              <a:t>"To summarize, </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rPr b="1" lang="en-GB" sz="1800">
                <a:solidFill>
                  <a:schemeClr val="dk1"/>
                </a:solidFill>
              </a:rPr>
              <a:t>The project is aimed to </a:t>
            </a:r>
            <a:r>
              <a:rPr b="1" lang="en-GB" sz="1800">
                <a:solidFill>
                  <a:schemeClr val="accent4"/>
                </a:solidFill>
              </a:rPr>
              <a:t>evaluate material performance</a:t>
            </a:r>
            <a:r>
              <a:rPr b="1" lang="en-GB" sz="1800">
                <a:solidFill>
                  <a:schemeClr val="dk1"/>
                </a:solidFill>
              </a:rPr>
              <a:t> and </a:t>
            </a:r>
            <a:r>
              <a:rPr b="1" lang="en-GB" sz="1800">
                <a:solidFill>
                  <a:schemeClr val="accent4"/>
                </a:solidFill>
              </a:rPr>
              <a:t>develop a evaluation framework</a:t>
            </a:r>
            <a:r>
              <a:rPr b="1" lang="en-GB" sz="1800">
                <a:solidFill>
                  <a:schemeClr val="dk1"/>
                </a:solidFill>
              </a:rPr>
              <a:t>. </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0" lvl="0" marL="0" rtl="0" algn="ctr">
              <a:spcBef>
                <a:spcPts val="0"/>
              </a:spcBef>
              <a:spcAft>
                <a:spcPts val="0"/>
              </a:spcAft>
              <a:buNone/>
            </a:pPr>
            <a:r>
              <a:rPr b="1" lang="en-GB" sz="1800">
                <a:solidFill>
                  <a:schemeClr val="dk1"/>
                </a:solidFill>
              </a:rPr>
              <a:t>The model insights can help in </a:t>
            </a:r>
            <a:r>
              <a:rPr b="1" lang="en-GB" sz="1800">
                <a:solidFill>
                  <a:schemeClr val="accent4"/>
                </a:solidFill>
              </a:rPr>
              <a:t>optimizing material selection</a:t>
            </a:r>
            <a:r>
              <a:rPr b="1" lang="en-GB" sz="1800">
                <a:solidFill>
                  <a:schemeClr val="dk1"/>
                </a:solidFill>
              </a:rPr>
              <a:t>, implementing proactive quality control, and help drive R&amp;D innovations.”</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7" name="Shape 277"/>
        <p:cNvGrpSpPr/>
        <p:nvPr/>
      </p:nvGrpSpPr>
      <p:grpSpPr>
        <a:xfrm>
          <a:off x="0" y="0"/>
          <a:ext cx="0" cy="0"/>
          <a:chOff x="0" y="0"/>
          <a:chExt cx="0" cy="0"/>
        </a:xfrm>
      </p:grpSpPr>
      <p:sp>
        <p:nvSpPr>
          <p:cNvPr id="278" name="Google Shape;278;p3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Moving Forward</a:t>
            </a:r>
            <a:endParaRPr b="1"/>
          </a:p>
        </p:txBody>
      </p:sp>
      <p:sp>
        <p:nvSpPr>
          <p:cNvPr id="279" name="Google Shape;279;p35"/>
          <p:cNvSpPr txBox="1"/>
          <p:nvPr/>
        </p:nvSpPr>
        <p:spPr>
          <a:xfrm>
            <a:off x="311700" y="1246325"/>
            <a:ext cx="8641500" cy="122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a:solidFill>
                  <a:schemeClr val="dk1"/>
                </a:solidFill>
                <a:latin typeface="Roboto"/>
                <a:ea typeface="Roboto"/>
                <a:cs typeface="Roboto"/>
                <a:sym typeface="Roboto"/>
              </a:rPr>
              <a:t>Further Research Recommendations:</a:t>
            </a:r>
            <a:endParaRPr b="1">
              <a:solidFill>
                <a:schemeClr val="dk1"/>
              </a:solidFill>
              <a:latin typeface="Roboto"/>
              <a:ea typeface="Roboto"/>
              <a:cs typeface="Roboto"/>
              <a:sym typeface="Roboto"/>
            </a:endParaRPr>
          </a:p>
          <a:p>
            <a:pPr indent="-304800" lvl="0" marL="457200" rtl="0" algn="l">
              <a:lnSpc>
                <a:spcPct val="115000"/>
              </a:lnSpc>
              <a:spcBef>
                <a:spcPts val="1400"/>
              </a:spcBef>
              <a:spcAft>
                <a:spcPts val="0"/>
              </a:spcAft>
              <a:buClr>
                <a:schemeClr val="dk1"/>
              </a:buClr>
              <a:buSzPts val="1200"/>
              <a:buFont typeface="Roboto"/>
              <a:buChar char="●"/>
            </a:pPr>
            <a:r>
              <a:rPr b="1" lang="en-GB" sz="1200">
                <a:solidFill>
                  <a:schemeClr val="accent4"/>
                </a:solidFill>
                <a:latin typeface="Roboto"/>
                <a:ea typeface="Roboto"/>
                <a:cs typeface="Roboto"/>
                <a:sym typeface="Roboto"/>
              </a:rPr>
              <a:t>Expand Dataset:</a:t>
            </a:r>
            <a:r>
              <a:rPr lang="en-GB" sz="1200">
                <a:solidFill>
                  <a:schemeClr val="dk1"/>
                </a:solidFill>
                <a:latin typeface="Roboto"/>
                <a:ea typeface="Roboto"/>
                <a:cs typeface="Roboto"/>
                <a:sym typeface="Roboto"/>
              </a:rPr>
              <a:t> Include more materials and test values to improve the models performance and accuracy.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accent4"/>
              </a:buClr>
              <a:buSzPts val="1200"/>
              <a:buFont typeface="Roboto"/>
              <a:buChar char="●"/>
            </a:pPr>
            <a:r>
              <a:rPr b="1" lang="en-GB" sz="1200">
                <a:solidFill>
                  <a:schemeClr val="accent4"/>
                </a:solidFill>
                <a:latin typeface="Roboto"/>
                <a:ea typeface="Roboto"/>
                <a:cs typeface="Roboto"/>
                <a:sym typeface="Roboto"/>
              </a:rPr>
              <a:t>Experiment with more Classification Models and improvement in evaluations of the models.</a:t>
            </a:r>
            <a:endParaRPr b="1" sz="1200">
              <a:solidFill>
                <a:schemeClr val="accent4"/>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GB" sz="1200">
                <a:solidFill>
                  <a:schemeClr val="accent4"/>
                </a:solidFill>
                <a:latin typeface="Roboto"/>
                <a:ea typeface="Roboto"/>
                <a:cs typeface="Roboto"/>
                <a:sym typeface="Roboto"/>
              </a:rPr>
              <a:t>Incorporate Categorical Features:</a:t>
            </a:r>
            <a:r>
              <a:rPr lang="en-GB" sz="1200">
                <a:solidFill>
                  <a:schemeClr val="dk1"/>
                </a:solidFill>
                <a:latin typeface="Roboto"/>
                <a:ea typeface="Roboto"/>
                <a:cs typeface="Roboto"/>
                <a:sym typeface="Roboto"/>
              </a:rPr>
              <a:t> Analyze the impact of different material categories on performance.</a:t>
            </a:r>
            <a:endParaRPr sz="1200">
              <a:solidFill>
                <a:schemeClr val="dk1"/>
              </a:solidFill>
              <a:latin typeface="Roboto"/>
              <a:ea typeface="Roboto"/>
              <a:cs typeface="Roboto"/>
              <a:sym typeface="Roboto"/>
            </a:endParaRPr>
          </a:p>
        </p:txBody>
      </p:sp>
      <p:sp>
        <p:nvSpPr>
          <p:cNvPr id="280" name="Google Shape;280;p35"/>
          <p:cNvSpPr txBox="1"/>
          <p:nvPr/>
        </p:nvSpPr>
        <p:spPr>
          <a:xfrm>
            <a:off x="270150" y="2610450"/>
            <a:ext cx="8603700" cy="162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a:solidFill>
                  <a:schemeClr val="dk1"/>
                </a:solidFill>
                <a:latin typeface="Roboto"/>
                <a:ea typeface="Roboto"/>
                <a:cs typeface="Roboto"/>
                <a:sym typeface="Roboto"/>
              </a:rPr>
              <a:t>Potential applications of the Model:</a:t>
            </a:r>
            <a:endParaRPr sz="1200">
              <a:solidFill>
                <a:schemeClr val="dk1"/>
              </a:solidFill>
              <a:latin typeface="Roboto"/>
              <a:ea typeface="Roboto"/>
              <a:cs typeface="Roboto"/>
              <a:sym typeface="Roboto"/>
            </a:endParaRPr>
          </a:p>
          <a:p>
            <a:pPr indent="-304800" lvl="0" marL="457200" rtl="0" algn="l">
              <a:lnSpc>
                <a:spcPct val="115000"/>
              </a:lnSpc>
              <a:spcBef>
                <a:spcPts val="1200"/>
              </a:spcBef>
              <a:spcAft>
                <a:spcPts val="0"/>
              </a:spcAft>
              <a:buClr>
                <a:schemeClr val="dk1"/>
              </a:buClr>
              <a:buSzPts val="1200"/>
              <a:buChar char="●"/>
            </a:pPr>
            <a:r>
              <a:rPr b="1" lang="en-GB" sz="1200">
                <a:solidFill>
                  <a:schemeClr val="accent4"/>
                </a:solidFill>
                <a:latin typeface="Roboto"/>
                <a:ea typeface="Roboto"/>
                <a:cs typeface="Roboto"/>
                <a:sym typeface="Roboto"/>
              </a:rPr>
              <a:t>Optimized Material Selection:</a:t>
            </a:r>
            <a:r>
              <a:rPr lang="en-GB" sz="1200">
                <a:solidFill>
                  <a:schemeClr val="accent4"/>
                </a:solidFill>
                <a:latin typeface="Roboto"/>
                <a:ea typeface="Roboto"/>
                <a:cs typeface="Roboto"/>
                <a:sym typeface="Roboto"/>
              </a:rPr>
              <a:t> </a:t>
            </a:r>
            <a:r>
              <a:rPr lang="en-GB" sz="1200">
                <a:solidFill>
                  <a:schemeClr val="dk1"/>
                </a:solidFill>
                <a:latin typeface="Roboto"/>
                <a:ea typeface="Roboto"/>
                <a:cs typeface="Roboto"/>
                <a:sym typeface="Roboto"/>
              </a:rPr>
              <a:t>Leverage predictive analytics to choose the best materials for specific space applications, reducing costs and improving reliability.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b="1" lang="en-GB" sz="1200">
                <a:solidFill>
                  <a:schemeClr val="accent4"/>
                </a:solidFill>
                <a:latin typeface="Roboto"/>
                <a:ea typeface="Roboto"/>
                <a:cs typeface="Roboto"/>
                <a:sym typeface="Roboto"/>
              </a:rPr>
              <a:t>Proactive Quality Control:</a:t>
            </a:r>
            <a:r>
              <a:rPr lang="en-GB" sz="1200">
                <a:solidFill>
                  <a:schemeClr val="dk1"/>
                </a:solidFill>
                <a:latin typeface="Roboto"/>
                <a:ea typeface="Roboto"/>
                <a:cs typeface="Roboto"/>
                <a:sym typeface="Roboto"/>
              </a:rPr>
              <a:t> Implement continuous monitoring systems to detect material performance issues early.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b="1" lang="en-GB" sz="1200">
                <a:solidFill>
                  <a:schemeClr val="accent4"/>
                </a:solidFill>
                <a:latin typeface="Roboto"/>
                <a:ea typeface="Roboto"/>
                <a:cs typeface="Roboto"/>
                <a:sym typeface="Roboto"/>
              </a:rPr>
              <a:t>R&amp;D Innovations:</a:t>
            </a:r>
            <a:r>
              <a:rPr lang="en-GB" sz="1200">
                <a:solidFill>
                  <a:schemeClr val="dk1"/>
                </a:solidFill>
                <a:latin typeface="Roboto"/>
                <a:ea typeface="Roboto"/>
                <a:cs typeface="Roboto"/>
                <a:sym typeface="Roboto"/>
              </a:rPr>
              <a:t> Apply model findings to drive research and development efforts, focusing on improving existing materials or developing new ones with better performance characteristics.</a:t>
            </a:r>
            <a:endParaRPr sz="12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4" name="Shape 284"/>
        <p:cNvGrpSpPr/>
        <p:nvPr/>
      </p:nvGrpSpPr>
      <p:grpSpPr>
        <a:xfrm>
          <a:off x="0" y="0"/>
          <a:ext cx="0" cy="0"/>
          <a:chOff x="0" y="0"/>
          <a:chExt cx="0" cy="0"/>
        </a:xfrm>
      </p:grpSpPr>
      <p:sp>
        <p:nvSpPr>
          <p:cNvPr id="285" name="Google Shape;285;p36"/>
          <p:cNvSpPr txBox="1"/>
          <p:nvPr/>
        </p:nvSpPr>
        <p:spPr>
          <a:xfrm>
            <a:off x="319275" y="694575"/>
            <a:ext cx="8641500" cy="183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a:solidFill>
                  <a:schemeClr val="dk1"/>
                </a:solidFill>
                <a:latin typeface="Roboto"/>
                <a:ea typeface="Roboto"/>
                <a:cs typeface="Roboto"/>
                <a:sym typeface="Roboto"/>
              </a:rPr>
              <a:t>References</a:t>
            </a:r>
            <a:endParaRPr b="1">
              <a:solidFill>
                <a:schemeClr val="dk1"/>
              </a:solidFill>
              <a:latin typeface="Roboto"/>
              <a:ea typeface="Roboto"/>
              <a:cs typeface="Roboto"/>
              <a:sym typeface="Roboto"/>
            </a:endParaRPr>
          </a:p>
          <a:p>
            <a:pPr indent="-317500" lvl="0" marL="457200" rtl="0" algn="l">
              <a:spcBef>
                <a:spcPts val="1400"/>
              </a:spcBef>
              <a:spcAft>
                <a:spcPts val="0"/>
              </a:spcAft>
              <a:buClr>
                <a:schemeClr val="dk1"/>
              </a:buClr>
              <a:buSzPts val="1400"/>
              <a:buFont typeface="Roboto"/>
              <a:buChar char="-"/>
            </a:pPr>
            <a:r>
              <a:rPr b="1" lang="en-GB">
                <a:solidFill>
                  <a:schemeClr val="dk1"/>
                </a:solidFill>
                <a:latin typeface="Roboto"/>
                <a:ea typeface="Roboto"/>
                <a:cs typeface="Roboto"/>
                <a:sym typeface="Roboto"/>
              </a:rPr>
              <a:t>Data Source: </a:t>
            </a:r>
            <a:r>
              <a:rPr i="1" lang="en-GB" u="sng">
                <a:solidFill>
                  <a:schemeClr val="accent4"/>
                </a:solidFill>
                <a:latin typeface="Roboto"/>
                <a:ea typeface="Roboto"/>
                <a:cs typeface="Roboto"/>
                <a:sym typeface="Roboto"/>
                <a:hlinkClick r:id="rId3">
                  <a:extLst>
                    <a:ext uri="{A12FA001-AC4F-418D-AE19-62706E023703}">
                      <ahyp:hlinkClr val="tx"/>
                    </a:ext>
                  </a:extLst>
                </a:hlinkClick>
              </a:rPr>
              <a:t>https://data.nasa.gov/Applied-Science/Outgassing-Db/r588-f7pr/about_data</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GB">
                <a:solidFill>
                  <a:schemeClr val="dk1"/>
                </a:solidFill>
                <a:latin typeface="Roboto"/>
                <a:ea typeface="Roboto"/>
                <a:cs typeface="Roboto"/>
                <a:sym typeface="Roboto"/>
              </a:rPr>
              <a:t>Information about outgassing: </a:t>
            </a:r>
            <a:r>
              <a:rPr i="1" lang="en-GB" u="sng">
                <a:solidFill>
                  <a:schemeClr val="accent4"/>
                </a:solidFill>
                <a:latin typeface="Roboto"/>
                <a:ea typeface="Roboto"/>
                <a:cs typeface="Roboto"/>
                <a:sym typeface="Roboto"/>
                <a:hlinkClick r:id="rId4">
                  <a:extLst>
                    <a:ext uri="{A12FA001-AC4F-418D-AE19-62706E023703}">
                      <ahyp:hlinkClr val="tx"/>
                    </a:ext>
                  </a:extLst>
                </a:hlinkClick>
              </a:rPr>
              <a:t>https://www.kistler.com/INT/en/outgassing/C00000135</a:t>
            </a:r>
            <a:endParaRPr i="1">
              <a:solidFill>
                <a:schemeClr val="accent4"/>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GB">
                <a:solidFill>
                  <a:schemeClr val="dk1"/>
                </a:solidFill>
                <a:latin typeface="Roboto"/>
                <a:ea typeface="Roboto"/>
                <a:cs typeface="Roboto"/>
                <a:sym typeface="Roboto"/>
              </a:rPr>
              <a:t>Outgassing additional information: </a:t>
            </a:r>
            <a:r>
              <a:rPr i="1" lang="en-GB" u="sng">
                <a:solidFill>
                  <a:schemeClr val="accent4"/>
                </a:solidFill>
                <a:latin typeface="Roboto"/>
                <a:ea typeface="Roboto"/>
                <a:cs typeface="Roboto"/>
                <a:sym typeface="Roboto"/>
                <a:hlinkClick r:id="rId5">
                  <a:extLst>
                    <a:ext uri="{A12FA001-AC4F-418D-AE19-62706E023703}">
                      <ahyp:hlinkClr val="tx"/>
                    </a:ext>
                  </a:extLst>
                </a:hlinkClick>
              </a:rPr>
              <a:t>https://ntrs.nasa.gov/api/citations/20030053424/downloads/20030053424.pdf</a:t>
            </a:r>
            <a:endParaRPr i="1">
              <a:solidFill>
                <a:schemeClr val="accent4"/>
              </a:solidFill>
              <a:latin typeface="Roboto"/>
              <a:ea typeface="Roboto"/>
              <a:cs typeface="Roboto"/>
              <a:sym typeface="Roboto"/>
            </a:endParaRPr>
          </a:p>
          <a:p>
            <a:pPr indent="0" lvl="0" marL="457200" rtl="0" algn="l">
              <a:lnSpc>
                <a:spcPct val="115000"/>
              </a:lnSpc>
              <a:spcBef>
                <a:spcPts val="1400"/>
              </a:spcBef>
              <a:spcAft>
                <a:spcPts val="1400"/>
              </a:spcAft>
              <a:buNone/>
            </a:pPr>
            <a:r>
              <a:t/>
            </a:r>
            <a:endParaRPr sz="1200">
              <a:solidFill>
                <a:schemeClr val="dk1"/>
              </a:solidFill>
              <a:latin typeface="Roboto"/>
              <a:ea typeface="Roboto"/>
              <a:cs typeface="Roboto"/>
              <a:sym typeface="Roboto"/>
            </a:endParaRPr>
          </a:p>
        </p:txBody>
      </p:sp>
      <p:sp>
        <p:nvSpPr>
          <p:cNvPr id="286" name="Google Shape;286;p36"/>
          <p:cNvSpPr txBox="1"/>
          <p:nvPr/>
        </p:nvSpPr>
        <p:spPr>
          <a:xfrm>
            <a:off x="338175" y="2631700"/>
            <a:ext cx="8603700" cy="175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b="1" lang="en-GB">
                <a:solidFill>
                  <a:schemeClr val="dk1"/>
                </a:solidFill>
                <a:latin typeface="Roboto"/>
                <a:ea typeface="Roboto"/>
                <a:cs typeface="Roboto"/>
                <a:sym typeface="Roboto"/>
              </a:rPr>
              <a:t>Image Source:</a:t>
            </a:r>
            <a:r>
              <a:rPr lang="en-GB">
                <a:solidFill>
                  <a:schemeClr val="dk1"/>
                </a:solidFill>
                <a:latin typeface="Roboto"/>
                <a:ea typeface="Roboto"/>
                <a:cs typeface="Roboto"/>
                <a:sym typeface="Roboto"/>
              </a:rPr>
              <a:t> </a:t>
            </a:r>
            <a:r>
              <a:rPr i="1" lang="en-GB" u="sng">
                <a:solidFill>
                  <a:schemeClr val="accent4"/>
                </a:solidFill>
                <a:latin typeface="Roboto"/>
                <a:ea typeface="Roboto"/>
                <a:cs typeface="Roboto"/>
                <a:sym typeface="Roboto"/>
              </a:rPr>
              <a:t>https://wallpapercrafter.com/238996-___space-rocket-launch-and-reflection-hd.html</a:t>
            </a:r>
            <a:endParaRPr i="1" u="sng">
              <a:solidFill>
                <a:schemeClr val="accent4"/>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1200"/>
              </a:spcAft>
              <a:buNone/>
            </a:pPr>
            <a:r>
              <a:rPr b="1" i="1" lang="en-GB" sz="1200">
                <a:solidFill>
                  <a:schemeClr val="accent4"/>
                </a:solidFill>
                <a:latin typeface="Roboto"/>
                <a:ea typeface="Roboto"/>
                <a:cs typeface="Roboto"/>
                <a:sym typeface="Roboto"/>
              </a:rPr>
              <a:t>NOTE:</a:t>
            </a:r>
            <a:r>
              <a:rPr i="1" lang="en-GB" sz="1200">
                <a:solidFill>
                  <a:schemeClr val="dk1"/>
                </a:solidFill>
                <a:latin typeface="Roboto"/>
                <a:ea typeface="Roboto"/>
                <a:cs typeface="Roboto"/>
                <a:sym typeface="Roboto"/>
              </a:rPr>
              <a:t> For more in depth EDA processes, further analysis, and detailed model performance &amp; evaluations please view my notebooks.</a:t>
            </a:r>
            <a:endParaRPr i="1" sz="12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Project Outline</a:t>
            </a:r>
            <a:endParaRPr b="1"/>
          </a:p>
        </p:txBody>
      </p:sp>
      <p:sp>
        <p:nvSpPr>
          <p:cNvPr id="108" name="Google Shape;108;p19"/>
          <p:cNvSpPr txBox="1"/>
          <p:nvPr/>
        </p:nvSpPr>
        <p:spPr>
          <a:xfrm>
            <a:off x="1017984" y="3031524"/>
            <a:ext cx="21525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000">
                <a:solidFill>
                  <a:schemeClr val="dk1"/>
                </a:solidFill>
                <a:latin typeface="Advent Pro SemiBold"/>
                <a:ea typeface="Advent Pro SemiBold"/>
                <a:cs typeface="Advent Pro SemiBold"/>
                <a:sym typeface="Advent Pro SemiBold"/>
              </a:rPr>
              <a:t>PROJECT </a:t>
            </a:r>
            <a:endParaRPr sz="2000">
              <a:solidFill>
                <a:schemeClr val="dk1"/>
              </a:solidFill>
              <a:latin typeface="Advent Pro SemiBold"/>
              <a:ea typeface="Advent Pro SemiBold"/>
              <a:cs typeface="Advent Pro SemiBold"/>
              <a:sym typeface="Advent Pro SemiBold"/>
            </a:endParaRPr>
          </a:p>
          <a:p>
            <a:pPr indent="0" lvl="0" marL="0" rtl="0" algn="l">
              <a:spcBef>
                <a:spcPts val="0"/>
              </a:spcBef>
              <a:spcAft>
                <a:spcPts val="0"/>
              </a:spcAft>
              <a:buNone/>
            </a:pPr>
            <a:r>
              <a:rPr lang="en-GB" sz="2000">
                <a:solidFill>
                  <a:schemeClr val="dk1"/>
                </a:solidFill>
                <a:latin typeface="Advent Pro SemiBold"/>
                <a:ea typeface="Advent Pro SemiBold"/>
                <a:cs typeface="Advent Pro SemiBold"/>
                <a:sym typeface="Advent Pro SemiBold"/>
              </a:rPr>
              <a:t>OBJECTIVES</a:t>
            </a:r>
            <a:endParaRPr sz="2000">
              <a:solidFill>
                <a:schemeClr val="dk1"/>
              </a:solidFill>
              <a:latin typeface="Advent Pro SemiBold"/>
              <a:ea typeface="Advent Pro SemiBold"/>
              <a:cs typeface="Advent Pro SemiBold"/>
              <a:sym typeface="Advent Pro SemiBold"/>
            </a:endParaRPr>
          </a:p>
        </p:txBody>
      </p:sp>
      <p:sp>
        <p:nvSpPr>
          <p:cNvPr id="109" name="Google Shape;109;p19"/>
          <p:cNvSpPr txBox="1"/>
          <p:nvPr/>
        </p:nvSpPr>
        <p:spPr>
          <a:xfrm>
            <a:off x="1017984" y="3540604"/>
            <a:ext cx="17556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Maven Pro"/>
                <a:ea typeface="Maven Pro"/>
                <a:cs typeface="Maven Pro"/>
                <a:sym typeface="Maven Pro"/>
              </a:rPr>
              <a:t>Objectives &amp; </a:t>
            </a:r>
            <a:endParaRPr>
              <a:solidFill>
                <a:schemeClr val="dk1"/>
              </a:solidFill>
              <a:latin typeface="Maven Pro"/>
              <a:ea typeface="Maven Pro"/>
              <a:cs typeface="Maven Pro"/>
              <a:sym typeface="Maven Pro"/>
            </a:endParaRPr>
          </a:p>
          <a:p>
            <a:pPr indent="0" lvl="0" marL="0" rtl="0" algn="l">
              <a:spcBef>
                <a:spcPts val="0"/>
              </a:spcBef>
              <a:spcAft>
                <a:spcPts val="0"/>
              </a:spcAft>
              <a:buNone/>
            </a:pPr>
            <a:r>
              <a:rPr lang="en-GB">
                <a:solidFill>
                  <a:schemeClr val="dk1"/>
                </a:solidFill>
                <a:latin typeface="Maven Pro"/>
                <a:ea typeface="Maven Pro"/>
                <a:cs typeface="Maven Pro"/>
                <a:sym typeface="Maven Pro"/>
              </a:rPr>
              <a:t>Outcome</a:t>
            </a:r>
            <a:endParaRPr>
              <a:solidFill>
                <a:schemeClr val="dk1"/>
              </a:solidFill>
              <a:latin typeface="Maven Pro"/>
              <a:ea typeface="Maven Pro"/>
              <a:cs typeface="Maven Pro"/>
              <a:sym typeface="Maven Pro"/>
            </a:endParaRPr>
          </a:p>
        </p:txBody>
      </p:sp>
      <p:sp>
        <p:nvSpPr>
          <p:cNvPr id="110" name="Google Shape;110;p19"/>
          <p:cNvSpPr txBox="1"/>
          <p:nvPr/>
        </p:nvSpPr>
        <p:spPr>
          <a:xfrm>
            <a:off x="1017984" y="2280611"/>
            <a:ext cx="17538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4800">
                <a:solidFill>
                  <a:srgbClr val="666666"/>
                </a:solidFill>
                <a:latin typeface="Share Tech"/>
                <a:ea typeface="Share Tech"/>
                <a:cs typeface="Share Tech"/>
                <a:sym typeface="Share Tech"/>
              </a:rPr>
              <a:t>01</a:t>
            </a:r>
            <a:endParaRPr sz="4800">
              <a:solidFill>
                <a:srgbClr val="666666"/>
              </a:solidFill>
              <a:latin typeface="Share Tech"/>
              <a:ea typeface="Share Tech"/>
              <a:cs typeface="Share Tech"/>
              <a:sym typeface="Share Tech"/>
            </a:endParaRPr>
          </a:p>
        </p:txBody>
      </p:sp>
      <p:sp>
        <p:nvSpPr>
          <p:cNvPr id="111" name="Google Shape;111;p19"/>
          <p:cNvSpPr/>
          <p:nvPr/>
        </p:nvSpPr>
        <p:spPr>
          <a:xfrm>
            <a:off x="1017984" y="1197474"/>
            <a:ext cx="824100" cy="82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cxnSp>
        <p:nvCxnSpPr>
          <p:cNvPr id="112" name="Google Shape;112;p19"/>
          <p:cNvCxnSpPr>
            <a:stCxn id="111" idx="1"/>
            <a:endCxn id="110" idx="1"/>
          </p:cNvCxnSpPr>
          <p:nvPr/>
        </p:nvCxnSpPr>
        <p:spPr>
          <a:xfrm>
            <a:off x="1017984" y="1609524"/>
            <a:ext cx="600" cy="960000"/>
          </a:xfrm>
          <a:prstGeom prst="bentConnector3">
            <a:avLst>
              <a:gd fmla="val -39687500" name="adj1"/>
            </a:avLst>
          </a:prstGeom>
          <a:noFill/>
          <a:ln cap="flat" cmpd="sng" w="9525">
            <a:solidFill>
              <a:srgbClr val="FFFFFF"/>
            </a:solidFill>
            <a:prstDash val="solid"/>
            <a:round/>
            <a:headEnd len="med" w="med" type="none"/>
            <a:tailEnd len="med" w="med" type="none"/>
          </a:ln>
        </p:spPr>
      </p:cxnSp>
      <p:sp>
        <p:nvSpPr>
          <p:cNvPr id="113" name="Google Shape;113;p19"/>
          <p:cNvSpPr txBox="1"/>
          <p:nvPr/>
        </p:nvSpPr>
        <p:spPr>
          <a:xfrm>
            <a:off x="3813718" y="3031524"/>
            <a:ext cx="13866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Advent Pro SemiBold"/>
                <a:ea typeface="Advent Pro SemiBold"/>
                <a:cs typeface="Advent Pro SemiBold"/>
                <a:sym typeface="Advent Pro SemiBold"/>
              </a:rPr>
              <a:t>THE</a:t>
            </a:r>
            <a:r>
              <a:rPr lang="en-GB" sz="2000">
                <a:solidFill>
                  <a:srgbClr val="FFFFFF"/>
                </a:solidFill>
                <a:latin typeface="Advent Pro SemiBold"/>
                <a:ea typeface="Advent Pro SemiBold"/>
                <a:cs typeface="Advent Pro SemiBold"/>
                <a:sym typeface="Advent Pro SemiBold"/>
              </a:rPr>
              <a:t> PROCESS</a:t>
            </a:r>
            <a:endParaRPr sz="2000">
              <a:solidFill>
                <a:srgbClr val="FFFFFF"/>
              </a:solidFill>
              <a:latin typeface="Advent Pro SemiBold"/>
              <a:ea typeface="Advent Pro SemiBold"/>
              <a:cs typeface="Advent Pro SemiBold"/>
              <a:sym typeface="Advent Pro SemiBold"/>
            </a:endParaRPr>
          </a:p>
        </p:txBody>
      </p:sp>
      <p:sp>
        <p:nvSpPr>
          <p:cNvPr id="114" name="Google Shape;114;p19"/>
          <p:cNvSpPr txBox="1"/>
          <p:nvPr/>
        </p:nvSpPr>
        <p:spPr>
          <a:xfrm>
            <a:off x="3813700" y="3540601"/>
            <a:ext cx="2152500" cy="10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Data Processing &amp;</a:t>
            </a:r>
            <a:endParaRPr>
              <a:solidFill>
                <a:srgbClr val="FFFFFF"/>
              </a:solidFill>
              <a:latin typeface="Maven Pro"/>
              <a:ea typeface="Maven Pro"/>
              <a:cs typeface="Maven Pro"/>
              <a:sym typeface="Maven Pro"/>
            </a:endParaRPr>
          </a:p>
          <a:p>
            <a:pPr indent="0" lvl="0" marL="0" rtl="0" algn="l">
              <a:spcBef>
                <a:spcPts val="0"/>
              </a:spcBef>
              <a:spcAft>
                <a:spcPts val="0"/>
              </a:spcAft>
              <a:buNone/>
            </a:pPr>
            <a:r>
              <a:rPr lang="en-GB">
                <a:solidFill>
                  <a:srgbClr val="FFFFFF"/>
                </a:solidFill>
                <a:latin typeface="Maven Pro"/>
                <a:ea typeface="Maven Pro"/>
                <a:cs typeface="Maven Pro"/>
                <a:sym typeface="Maven Pro"/>
              </a:rPr>
              <a:t>Analysis</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rPr lang="en-GB">
                <a:solidFill>
                  <a:schemeClr val="dk1"/>
                </a:solidFill>
                <a:latin typeface="Maven Pro"/>
                <a:ea typeface="Maven Pro"/>
                <a:cs typeface="Maven Pro"/>
                <a:sym typeface="Maven Pro"/>
              </a:rPr>
              <a:t>Model Development &amp; Performance </a:t>
            </a:r>
            <a:endParaRPr>
              <a:solidFill>
                <a:srgbClr val="FFFFFF"/>
              </a:solidFill>
              <a:latin typeface="Maven Pro"/>
              <a:ea typeface="Maven Pro"/>
              <a:cs typeface="Maven Pro"/>
              <a:sym typeface="Maven Pro"/>
            </a:endParaRPr>
          </a:p>
        </p:txBody>
      </p:sp>
      <p:sp>
        <p:nvSpPr>
          <p:cNvPr id="115" name="Google Shape;115;p19"/>
          <p:cNvSpPr txBox="1"/>
          <p:nvPr/>
        </p:nvSpPr>
        <p:spPr>
          <a:xfrm>
            <a:off x="3813710" y="2280611"/>
            <a:ext cx="17538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4800">
                <a:solidFill>
                  <a:schemeClr val="lt2"/>
                </a:solidFill>
                <a:latin typeface="Share Tech"/>
                <a:ea typeface="Share Tech"/>
                <a:cs typeface="Share Tech"/>
                <a:sym typeface="Share Tech"/>
              </a:rPr>
              <a:t>02</a:t>
            </a:r>
            <a:endParaRPr sz="4800">
              <a:solidFill>
                <a:schemeClr val="lt2"/>
              </a:solidFill>
              <a:latin typeface="Share Tech"/>
              <a:ea typeface="Share Tech"/>
              <a:cs typeface="Share Tech"/>
              <a:sym typeface="Share Tech"/>
            </a:endParaRPr>
          </a:p>
        </p:txBody>
      </p:sp>
      <p:sp>
        <p:nvSpPr>
          <p:cNvPr id="116" name="Google Shape;116;p19"/>
          <p:cNvSpPr/>
          <p:nvPr/>
        </p:nvSpPr>
        <p:spPr>
          <a:xfrm>
            <a:off x="3813710" y="1197474"/>
            <a:ext cx="824100" cy="82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9"/>
          <p:cNvCxnSpPr>
            <a:stCxn id="116" idx="1"/>
            <a:endCxn id="115" idx="1"/>
          </p:cNvCxnSpPr>
          <p:nvPr/>
        </p:nvCxnSpPr>
        <p:spPr>
          <a:xfrm>
            <a:off x="3813710" y="1609524"/>
            <a:ext cx="600" cy="960000"/>
          </a:xfrm>
          <a:prstGeom prst="bentConnector3">
            <a:avLst>
              <a:gd fmla="val -39687500" name="adj1"/>
            </a:avLst>
          </a:prstGeom>
          <a:noFill/>
          <a:ln cap="flat" cmpd="sng" w="9525">
            <a:solidFill>
              <a:srgbClr val="FFFFFF"/>
            </a:solidFill>
            <a:prstDash val="solid"/>
            <a:round/>
            <a:headEnd len="med" w="med" type="none"/>
            <a:tailEnd len="med" w="med" type="none"/>
          </a:ln>
        </p:spPr>
      </p:cxnSp>
      <p:sp>
        <p:nvSpPr>
          <p:cNvPr id="118" name="Google Shape;118;p19"/>
          <p:cNvSpPr txBox="1"/>
          <p:nvPr/>
        </p:nvSpPr>
        <p:spPr>
          <a:xfrm>
            <a:off x="6689004" y="3031528"/>
            <a:ext cx="22518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Advent Pro SemiBold"/>
                <a:ea typeface="Advent Pro SemiBold"/>
                <a:cs typeface="Advent Pro SemiBold"/>
                <a:sym typeface="Advent Pro SemiBold"/>
              </a:rPr>
              <a:t>OUTCOME &amp; CONCLUSION</a:t>
            </a:r>
            <a:endParaRPr sz="2000">
              <a:solidFill>
                <a:srgbClr val="FFFFFF"/>
              </a:solidFill>
              <a:latin typeface="Advent Pro SemiBold"/>
              <a:ea typeface="Advent Pro SemiBold"/>
              <a:cs typeface="Advent Pro SemiBold"/>
              <a:sym typeface="Advent Pro SemiBold"/>
            </a:endParaRPr>
          </a:p>
        </p:txBody>
      </p:sp>
      <p:sp>
        <p:nvSpPr>
          <p:cNvPr id="119" name="Google Shape;119;p19"/>
          <p:cNvSpPr txBox="1"/>
          <p:nvPr/>
        </p:nvSpPr>
        <p:spPr>
          <a:xfrm>
            <a:off x="6689600" y="3185451"/>
            <a:ext cx="1929600" cy="11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rPr lang="en-GB">
                <a:solidFill>
                  <a:srgbClr val="FFFFFF"/>
                </a:solidFill>
                <a:latin typeface="Maven Pro"/>
                <a:ea typeface="Maven Pro"/>
                <a:cs typeface="Maven Pro"/>
                <a:sym typeface="Maven Pro"/>
              </a:rPr>
              <a:t>Overall Conclusion &amp; Steps Moving Forward</a:t>
            </a:r>
            <a:endParaRPr>
              <a:solidFill>
                <a:srgbClr val="FFFFFF"/>
              </a:solidFill>
              <a:latin typeface="Maven Pro"/>
              <a:ea typeface="Maven Pro"/>
              <a:cs typeface="Maven Pro"/>
              <a:sym typeface="Maven Pro"/>
            </a:endParaRPr>
          </a:p>
        </p:txBody>
      </p:sp>
      <p:sp>
        <p:nvSpPr>
          <p:cNvPr id="120" name="Google Shape;120;p19"/>
          <p:cNvSpPr txBox="1"/>
          <p:nvPr/>
        </p:nvSpPr>
        <p:spPr>
          <a:xfrm>
            <a:off x="6689588" y="2314623"/>
            <a:ext cx="17538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4800">
                <a:solidFill>
                  <a:schemeClr val="dk1"/>
                </a:solidFill>
                <a:latin typeface="Share Tech"/>
                <a:ea typeface="Share Tech"/>
                <a:cs typeface="Share Tech"/>
                <a:sym typeface="Share Tech"/>
              </a:rPr>
              <a:t>03</a:t>
            </a:r>
            <a:endParaRPr sz="4800">
              <a:solidFill>
                <a:schemeClr val="dk1"/>
              </a:solidFill>
              <a:latin typeface="Share Tech"/>
              <a:ea typeface="Share Tech"/>
              <a:cs typeface="Share Tech"/>
              <a:sym typeface="Share Tech"/>
            </a:endParaRPr>
          </a:p>
        </p:txBody>
      </p:sp>
      <p:sp>
        <p:nvSpPr>
          <p:cNvPr id="121" name="Google Shape;121;p19"/>
          <p:cNvSpPr/>
          <p:nvPr/>
        </p:nvSpPr>
        <p:spPr>
          <a:xfrm>
            <a:off x="6688988" y="1197474"/>
            <a:ext cx="824100" cy="82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9"/>
          <p:cNvCxnSpPr>
            <a:stCxn id="121" idx="1"/>
            <a:endCxn id="120" idx="1"/>
          </p:cNvCxnSpPr>
          <p:nvPr/>
        </p:nvCxnSpPr>
        <p:spPr>
          <a:xfrm>
            <a:off x="6688988" y="1609524"/>
            <a:ext cx="600" cy="993900"/>
          </a:xfrm>
          <a:prstGeom prst="bentConnector3">
            <a:avLst>
              <a:gd fmla="val -39687500" name="adj1"/>
            </a:avLst>
          </a:prstGeom>
          <a:noFill/>
          <a:ln cap="flat" cmpd="sng" w="9525">
            <a:solidFill>
              <a:srgbClr val="FFFFFF"/>
            </a:solidFill>
            <a:prstDash val="solid"/>
            <a:round/>
            <a:headEnd len="med" w="med" type="none"/>
            <a:tailEnd len="med" w="med" type="none"/>
          </a:ln>
        </p:spPr>
      </p:cxnSp>
      <p:pic>
        <p:nvPicPr>
          <p:cNvPr id="123" name="Google Shape;123;p19"/>
          <p:cNvPicPr preferRelativeResize="0"/>
          <p:nvPr/>
        </p:nvPicPr>
        <p:blipFill>
          <a:blip r:embed="rId3">
            <a:alphaModFix/>
          </a:blip>
          <a:stretch>
            <a:fillRect/>
          </a:stretch>
        </p:blipFill>
        <p:spPr>
          <a:xfrm>
            <a:off x="3942459" y="1385401"/>
            <a:ext cx="583800" cy="466872"/>
          </a:xfrm>
          <a:prstGeom prst="rect">
            <a:avLst/>
          </a:prstGeom>
          <a:noFill/>
          <a:ln>
            <a:noFill/>
          </a:ln>
        </p:spPr>
      </p:pic>
      <p:pic>
        <p:nvPicPr>
          <p:cNvPr id="124" name="Google Shape;124;p19"/>
          <p:cNvPicPr preferRelativeResize="0"/>
          <p:nvPr/>
        </p:nvPicPr>
        <p:blipFill>
          <a:blip r:embed="rId4">
            <a:alphaModFix/>
          </a:blip>
          <a:stretch>
            <a:fillRect/>
          </a:stretch>
        </p:blipFill>
        <p:spPr>
          <a:xfrm>
            <a:off x="6814833" y="1323324"/>
            <a:ext cx="572399" cy="572399"/>
          </a:xfrm>
          <a:prstGeom prst="rect">
            <a:avLst/>
          </a:prstGeom>
          <a:noFill/>
          <a:ln>
            <a:noFill/>
          </a:ln>
        </p:spPr>
      </p:pic>
      <p:pic>
        <p:nvPicPr>
          <p:cNvPr id="125" name="Google Shape;125;p19"/>
          <p:cNvPicPr preferRelativeResize="0"/>
          <p:nvPr/>
        </p:nvPicPr>
        <p:blipFill>
          <a:blip r:embed="rId5">
            <a:alphaModFix/>
          </a:blip>
          <a:stretch>
            <a:fillRect/>
          </a:stretch>
        </p:blipFill>
        <p:spPr>
          <a:xfrm>
            <a:off x="2292793" y="1618486"/>
            <a:ext cx="824099" cy="942076"/>
          </a:xfrm>
          <a:prstGeom prst="rect">
            <a:avLst/>
          </a:prstGeom>
          <a:noFill/>
          <a:ln>
            <a:noFill/>
          </a:ln>
        </p:spPr>
      </p:pic>
      <p:pic>
        <p:nvPicPr>
          <p:cNvPr id="126" name="Google Shape;126;p19"/>
          <p:cNvPicPr preferRelativeResize="0"/>
          <p:nvPr/>
        </p:nvPicPr>
        <p:blipFill>
          <a:blip r:embed="rId5">
            <a:alphaModFix/>
          </a:blip>
          <a:stretch>
            <a:fillRect/>
          </a:stretch>
        </p:blipFill>
        <p:spPr>
          <a:xfrm>
            <a:off x="5132281" y="1618486"/>
            <a:ext cx="824100" cy="942076"/>
          </a:xfrm>
          <a:prstGeom prst="rect">
            <a:avLst/>
          </a:prstGeom>
          <a:noFill/>
          <a:ln>
            <a:noFill/>
          </a:ln>
        </p:spPr>
      </p:pic>
      <p:pic>
        <p:nvPicPr>
          <p:cNvPr id="127" name="Google Shape;127;p19"/>
          <p:cNvPicPr preferRelativeResize="0"/>
          <p:nvPr/>
        </p:nvPicPr>
        <p:blipFill>
          <a:blip r:embed="rId6">
            <a:alphaModFix/>
          </a:blip>
          <a:stretch>
            <a:fillRect/>
          </a:stretch>
        </p:blipFill>
        <p:spPr>
          <a:xfrm>
            <a:off x="1143825" y="1323519"/>
            <a:ext cx="572400" cy="5906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0" name="Shape 290"/>
        <p:cNvGrpSpPr/>
        <p:nvPr/>
      </p:nvGrpSpPr>
      <p:grpSpPr>
        <a:xfrm>
          <a:off x="0" y="0"/>
          <a:ext cx="0" cy="0"/>
          <a:chOff x="0" y="0"/>
          <a:chExt cx="0" cy="0"/>
        </a:xfrm>
      </p:grpSpPr>
      <p:sp>
        <p:nvSpPr>
          <p:cNvPr id="291" name="Google Shape;291;p37"/>
          <p:cNvSpPr txBox="1"/>
          <p:nvPr/>
        </p:nvSpPr>
        <p:spPr>
          <a:xfrm>
            <a:off x="251250" y="2155900"/>
            <a:ext cx="8641500" cy="128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000">
                <a:solidFill>
                  <a:schemeClr val="accent4"/>
                </a:solidFill>
                <a:latin typeface="Roboto"/>
                <a:ea typeface="Roboto"/>
                <a:cs typeface="Roboto"/>
                <a:sym typeface="Roboto"/>
              </a:rPr>
              <a:t>Thank you.</a:t>
            </a:r>
            <a:endParaRPr i="1" sz="3000">
              <a:solidFill>
                <a:schemeClr val="accent4"/>
              </a:solidFill>
              <a:latin typeface="Roboto"/>
              <a:ea typeface="Roboto"/>
              <a:cs typeface="Roboto"/>
              <a:sym typeface="Roboto"/>
            </a:endParaRPr>
          </a:p>
          <a:p>
            <a:pPr indent="0" lvl="0" marL="457200" rtl="0" algn="ctr">
              <a:lnSpc>
                <a:spcPct val="115000"/>
              </a:lnSpc>
              <a:spcBef>
                <a:spcPts val="1400"/>
              </a:spcBef>
              <a:spcAft>
                <a:spcPts val="1400"/>
              </a:spcAft>
              <a:buNone/>
            </a:pPr>
            <a:r>
              <a:t/>
            </a:r>
            <a:endParaRPr sz="3000">
              <a:solidFill>
                <a:schemeClr val="accent4"/>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1" name="Shape 131"/>
        <p:cNvGrpSpPr/>
        <p:nvPr/>
      </p:nvGrpSpPr>
      <p:grpSpPr>
        <a:xfrm>
          <a:off x="0" y="0"/>
          <a:ext cx="0" cy="0"/>
          <a:chOff x="0" y="0"/>
          <a:chExt cx="0" cy="0"/>
        </a:xfrm>
      </p:grpSpPr>
      <p:sp>
        <p:nvSpPr>
          <p:cNvPr id="132" name="Google Shape;132;p20"/>
          <p:cNvSpPr txBox="1"/>
          <p:nvPr>
            <p:ph type="ctrTitle"/>
          </p:nvPr>
        </p:nvSpPr>
        <p:spPr>
          <a:xfrm>
            <a:off x="320475" y="1427665"/>
            <a:ext cx="3796500" cy="13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2600">
                <a:latin typeface="Roboto Medium"/>
                <a:ea typeface="Roboto Medium"/>
                <a:cs typeface="Roboto Medium"/>
                <a:sym typeface="Roboto Medium"/>
              </a:rPr>
              <a:t>Project Objectives</a:t>
            </a:r>
            <a:endParaRPr sz="2600">
              <a:latin typeface="Roboto Medium"/>
              <a:ea typeface="Roboto Medium"/>
              <a:cs typeface="Roboto Medium"/>
              <a:sym typeface="Roboto Medium"/>
            </a:endParaRPr>
          </a:p>
        </p:txBody>
      </p:sp>
      <p:pic>
        <p:nvPicPr>
          <p:cNvPr id="133" name="Google Shape;133;p20"/>
          <p:cNvPicPr preferRelativeResize="0"/>
          <p:nvPr/>
        </p:nvPicPr>
        <p:blipFill>
          <a:blip r:embed="rId3">
            <a:alphaModFix/>
          </a:blip>
          <a:stretch>
            <a:fillRect/>
          </a:stretch>
        </p:blipFill>
        <p:spPr>
          <a:xfrm>
            <a:off x="4010775" y="0"/>
            <a:ext cx="5133213" cy="5143500"/>
          </a:xfrm>
          <a:prstGeom prst="rect">
            <a:avLst/>
          </a:prstGeom>
          <a:noFill/>
          <a:ln>
            <a:noFill/>
          </a:ln>
        </p:spPr>
      </p:pic>
      <p:sp>
        <p:nvSpPr>
          <p:cNvPr id="134" name="Google Shape;134;p20"/>
          <p:cNvSpPr/>
          <p:nvPr/>
        </p:nvSpPr>
        <p:spPr>
          <a:xfrm>
            <a:off x="413209" y="2891724"/>
            <a:ext cx="824100" cy="82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pic>
        <p:nvPicPr>
          <p:cNvPr id="135" name="Google Shape;135;p20"/>
          <p:cNvPicPr preferRelativeResize="0"/>
          <p:nvPr/>
        </p:nvPicPr>
        <p:blipFill>
          <a:blip r:embed="rId4">
            <a:alphaModFix/>
          </a:blip>
          <a:stretch>
            <a:fillRect/>
          </a:stretch>
        </p:blipFill>
        <p:spPr>
          <a:xfrm>
            <a:off x="539050" y="3017769"/>
            <a:ext cx="572400" cy="590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Project Objectives</a:t>
            </a:r>
            <a:endParaRPr b="1"/>
          </a:p>
        </p:txBody>
      </p:sp>
      <p:sp>
        <p:nvSpPr>
          <p:cNvPr id="141" name="Google Shape;141;p21"/>
          <p:cNvSpPr txBox="1"/>
          <p:nvPr/>
        </p:nvSpPr>
        <p:spPr>
          <a:xfrm>
            <a:off x="353900" y="2911775"/>
            <a:ext cx="1899000" cy="12975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GB" sz="1200">
                <a:solidFill>
                  <a:srgbClr val="EEFFFF"/>
                </a:solidFill>
                <a:latin typeface="Roboto"/>
                <a:ea typeface="Roboto"/>
                <a:cs typeface="Roboto"/>
                <a:sym typeface="Roboto"/>
              </a:rPr>
              <a:t>Evaluate the performance of different materials based on the test values of materials they provide.</a:t>
            </a:r>
            <a:endParaRPr sz="1200">
              <a:solidFill>
                <a:srgbClr val="EEFFFF"/>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142" name="Google Shape;142;p21"/>
          <p:cNvSpPr txBox="1"/>
          <p:nvPr/>
        </p:nvSpPr>
        <p:spPr>
          <a:xfrm>
            <a:off x="933628" y="2352811"/>
            <a:ext cx="17538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4800">
                <a:solidFill>
                  <a:srgbClr val="666666"/>
                </a:solidFill>
                <a:latin typeface="Share Tech"/>
                <a:ea typeface="Share Tech"/>
                <a:cs typeface="Share Tech"/>
                <a:sym typeface="Share Tech"/>
              </a:rPr>
              <a:t>0</a:t>
            </a:r>
            <a:r>
              <a:rPr lang="en-GB" sz="4800">
                <a:solidFill>
                  <a:srgbClr val="666666"/>
                </a:solidFill>
                <a:latin typeface="Share Tech"/>
                <a:ea typeface="Share Tech"/>
                <a:cs typeface="Share Tech"/>
                <a:sym typeface="Share Tech"/>
              </a:rPr>
              <a:t>1</a:t>
            </a:r>
            <a:endParaRPr sz="4800">
              <a:solidFill>
                <a:srgbClr val="666666"/>
              </a:solidFill>
              <a:latin typeface="Share Tech"/>
              <a:ea typeface="Share Tech"/>
              <a:cs typeface="Share Tech"/>
              <a:sym typeface="Share Tech"/>
            </a:endParaRPr>
          </a:p>
        </p:txBody>
      </p:sp>
      <p:sp>
        <p:nvSpPr>
          <p:cNvPr id="143" name="Google Shape;143;p21"/>
          <p:cNvSpPr/>
          <p:nvPr/>
        </p:nvSpPr>
        <p:spPr>
          <a:xfrm>
            <a:off x="933628" y="1405749"/>
            <a:ext cx="824100" cy="82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44" name="Google Shape;144;p21"/>
          <p:cNvSpPr txBox="1"/>
          <p:nvPr/>
        </p:nvSpPr>
        <p:spPr>
          <a:xfrm>
            <a:off x="3776086" y="2333986"/>
            <a:ext cx="17538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4800">
                <a:solidFill>
                  <a:schemeClr val="lt2"/>
                </a:solidFill>
                <a:latin typeface="Share Tech"/>
                <a:ea typeface="Share Tech"/>
                <a:cs typeface="Share Tech"/>
                <a:sym typeface="Share Tech"/>
              </a:rPr>
              <a:t>02</a:t>
            </a:r>
            <a:endParaRPr sz="4800">
              <a:solidFill>
                <a:schemeClr val="lt2"/>
              </a:solidFill>
              <a:latin typeface="Share Tech"/>
              <a:ea typeface="Share Tech"/>
              <a:cs typeface="Share Tech"/>
              <a:sym typeface="Share Tech"/>
            </a:endParaRPr>
          </a:p>
        </p:txBody>
      </p:sp>
      <p:sp>
        <p:nvSpPr>
          <p:cNvPr id="145" name="Google Shape;145;p21"/>
          <p:cNvSpPr/>
          <p:nvPr/>
        </p:nvSpPr>
        <p:spPr>
          <a:xfrm>
            <a:off x="3760955" y="1386924"/>
            <a:ext cx="824100" cy="82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nvSpPr>
        <p:spPr>
          <a:xfrm>
            <a:off x="6303750" y="3417208"/>
            <a:ext cx="2526600" cy="7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Simple Framework for quality assessment.</a:t>
            </a:r>
            <a:endParaRPr b="1">
              <a:solidFill>
                <a:srgbClr val="FFFFFF"/>
              </a:solidFill>
              <a:latin typeface="Maven Pro"/>
              <a:ea typeface="Maven Pro"/>
              <a:cs typeface="Maven Pro"/>
              <a:sym typeface="Maven Pro"/>
            </a:endParaRPr>
          </a:p>
        </p:txBody>
      </p:sp>
      <p:sp>
        <p:nvSpPr>
          <p:cNvPr id="147" name="Google Shape;147;p21"/>
          <p:cNvSpPr txBox="1"/>
          <p:nvPr/>
        </p:nvSpPr>
        <p:spPr>
          <a:xfrm>
            <a:off x="6650935" y="2668107"/>
            <a:ext cx="2296500" cy="74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chemeClr val="dk1"/>
                </a:solidFill>
                <a:latin typeface="Share Tech"/>
                <a:ea typeface="Share Tech"/>
                <a:cs typeface="Share Tech"/>
                <a:sym typeface="Share Tech"/>
              </a:rPr>
              <a:t>OUTCOME</a:t>
            </a:r>
            <a:endParaRPr sz="3600">
              <a:solidFill>
                <a:schemeClr val="dk1"/>
              </a:solidFill>
              <a:latin typeface="Share Tech"/>
              <a:ea typeface="Share Tech"/>
              <a:cs typeface="Share Tech"/>
              <a:sym typeface="Share Tech"/>
            </a:endParaRPr>
          </a:p>
        </p:txBody>
      </p:sp>
      <p:sp>
        <p:nvSpPr>
          <p:cNvPr id="148" name="Google Shape;148;p21"/>
          <p:cNvSpPr/>
          <p:nvPr/>
        </p:nvSpPr>
        <p:spPr>
          <a:xfrm>
            <a:off x="7027543" y="1426075"/>
            <a:ext cx="1079100" cy="106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txBox="1"/>
          <p:nvPr/>
        </p:nvSpPr>
        <p:spPr>
          <a:xfrm>
            <a:off x="3149100" y="2911775"/>
            <a:ext cx="2075700" cy="16332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GB" sz="1200">
                <a:solidFill>
                  <a:srgbClr val="EEFFFF"/>
                </a:solidFill>
                <a:latin typeface="Roboto"/>
                <a:ea typeface="Roboto"/>
                <a:cs typeface="Roboto"/>
                <a:sym typeface="Roboto"/>
              </a:rPr>
              <a:t>Use ML methods to create a performance evaluation framework to consistently monitor and assess material reliability and material quality.</a:t>
            </a:r>
            <a:endParaRPr sz="1200">
              <a:solidFill>
                <a:srgbClr val="EEFFFF"/>
              </a:solidFill>
              <a:latin typeface="Roboto"/>
              <a:ea typeface="Roboto"/>
              <a:cs typeface="Roboto"/>
              <a:sym typeface="Roboto"/>
            </a:endParaRPr>
          </a:p>
          <a:p>
            <a:pPr indent="0" lvl="0" marL="0" rtl="0" algn="ctr">
              <a:spcBef>
                <a:spcPts val="0"/>
              </a:spcBef>
              <a:spcAft>
                <a:spcPts val="0"/>
              </a:spcAft>
              <a:buNone/>
            </a:pPr>
            <a:r>
              <a:t/>
            </a:r>
            <a:endParaRPr sz="1200">
              <a:solidFill>
                <a:srgbClr val="EEFFFF"/>
              </a:solidFill>
              <a:latin typeface="Roboto"/>
              <a:ea typeface="Roboto"/>
              <a:cs typeface="Roboto"/>
              <a:sym typeface="Roboto"/>
            </a:endParaRPr>
          </a:p>
        </p:txBody>
      </p:sp>
      <p:pic>
        <p:nvPicPr>
          <p:cNvPr id="150" name="Google Shape;150;p21"/>
          <p:cNvPicPr preferRelativeResize="0"/>
          <p:nvPr/>
        </p:nvPicPr>
        <p:blipFill>
          <a:blip r:embed="rId3">
            <a:alphaModFix/>
          </a:blip>
          <a:stretch>
            <a:fillRect/>
          </a:stretch>
        </p:blipFill>
        <p:spPr>
          <a:xfrm>
            <a:off x="1084450" y="1565888"/>
            <a:ext cx="522450" cy="522450"/>
          </a:xfrm>
          <a:prstGeom prst="rect">
            <a:avLst/>
          </a:prstGeom>
          <a:noFill/>
          <a:ln>
            <a:noFill/>
          </a:ln>
        </p:spPr>
      </p:pic>
      <p:pic>
        <p:nvPicPr>
          <p:cNvPr id="151" name="Google Shape;151;p21"/>
          <p:cNvPicPr preferRelativeResize="0"/>
          <p:nvPr/>
        </p:nvPicPr>
        <p:blipFill>
          <a:blip r:embed="rId4">
            <a:alphaModFix/>
          </a:blip>
          <a:stretch>
            <a:fillRect/>
          </a:stretch>
        </p:blipFill>
        <p:spPr>
          <a:xfrm>
            <a:off x="3873725" y="1587787"/>
            <a:ext cx="598550" cy="478674"/>
          </a:xfrm>
          <a:prstGeom prst="rect">
            <a:avLst/>
          </a:prstGeom>
          <a:noFill/>
          <a:ln>
            <a:noFill/>
          </a:ln>
        </p:spPr>
      </p:pic>
      <p:pic>
        <p:nvPicPr>
          <p:cNvPr id="152" name="Google Shape;152;p21"/>
          <p:cNvPicPr preferRelativeResize="0"/>
          <p:nvPr/>
        </p:nvPicPr>
        <p:blipFill>
          <a:blip r:embed="rId5">
            <a:alphaModFix/>
          </a:blip>
          <a:stretch>
            <a:fillRect/>
          </a:stretch>
        </p:blipFill>
        <p:spPr>
          <a:xfrm>
            <a:off x="7139343" y="1621670"/>
            <a:ext cx="855478" cy="677522"/>
          </a:xfrm>
          <a:prstGeom prst="rect">
            <a:avLst/>
          </a:prstGeom>
          <a:noFill/>
          <a:ln>
            <a:noFill/>
          </a:ln>
        </p:spPr>
      </p:pic>
      <p:pic>
        <p:nvPicPr>
          <p:cNvPr id="153" name="Google Shape;153;p21"/>
          <p:cNvPicPr preferRelativeResize="0"/>
          <p:nvPr/>
        </p:nvPicPr>
        <p:blipFill>
          <a:blip r:embed="rId6">
            <a:alphaModFix/>
          </a:blip>
          <a:stretch>
            <a:fillRect/>
          </a:stretch>
        </p:blipFill>
        <p:spPr>
          <a:xfrm>
            <a:off x="2271888" y="1950866"/>
            <a:ext cx="824100" cy="942083"/>
          </a:xfrm>
          <a:prstGeom prst="rect">
            <a:avLst/>
          </a:prstGeom>
          <a:noFill/>
          <a:ln>
            <a:noFill/>
          </a:ln>
        </p:spPr>
      </p:pic>
      <p:pic>
        <p:nvPicPr>
          <p:cNvPr id="154" name="Google Shape;154;p21"/>
          <p:cNvPicPr preferRelativeResize="0"/>
          <p:nvPr/>
        </p:nvPicPr>
        <p:blipFill>
          <a:blip r:embed="rId7">
            <a:alphaModFix/>
          </a:blip>
          <a:stretch>
            <a:fillRect/>
          </a:stretch>
        </p:blipFill>
        <p:spPr>
          <a:xfrm>
            <a:off x="5470461" y="1950875"/>
            <a:ext cx="824075" cy="942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8" name="Shape 158"/>
        <p:cNvGrpSpPr/>
        <p:nvPr/>
      </p:nvGrpSpPr>
      <p:grpSpPr>
        <a:xfrm>
          <a:off x="0" y="0"/>
          <a:ext cx="0" cy="0"/>
          <a:chOff x="0" y="0"/>
          <a:chExt cx="0" cy="0"/>
        </a:xfrm>
      </p:grpSpPr>
      <p:sp>
        <p:nvSpPr>
          <p:cNvPr id="159" name="Google Shape;159;p22"/>
          <p:cNvSpPr txBox="1"/>
          <p:nvPr>
            <p:ph type="ctrTitle"/>
          </p:nvPr>
        </p:nvSpPr>
        <p:spPr>
          <a:xfrm>
            <a:off x="312950" y="1308477"/>
            <a:ext cx="3796500" cy="13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2600">
                <a:latin typeface="Roboto Medium"/>
                <a:ea typeface="Roboto Medium"/>
                <a:cs typeface="Roboto Medium"/>
                <a:sym typeface="Roboto Medium"/>
              </a:rPr>
              <a:t>The Process</a:t>
            </a:r>
            <a:endParaRPr sz="2600">
              <a:latin typeface="Roboto Medium"/>
              <a:ea typeface="Roboto Medium"/>
              <a:cs typeface="Roboto Medium"/>
              <a:sym typeface="Roboto Medium"/>
            </a:endParaRPr>
          </a:p>
        </p:txBody>
      </p:sp>
      <p:pic>
        <p:nvPicPr>
          <p:cNvPr id="160" name="Google Shape;160;p22"/>
          <p:cNvPicPr preferRelativeResize="0"/>
          <p:nvPr/>
        </p:nvPicPr>
        <p:blipFill>
          <a:blip r:embed="rId3">
            <a:alphaModFix/>
          </a:blip>
          <a:stretch>
            <a:fillRect/>
          </a:stretch>
        </p:blipFill>
        <p:spPr>
          <a:xfrm>
            <a:off x="4010775" y="0"/>
            <a:ext cx="5133213" cy="5143500"/>
          </a:xfrm>
          <a:prstGeom prst="rect">
            <a:avLst/>
          </a:prstGeom>
          <a:noFill/>
          <a:ln>
            <a:noFill/>
          </a:ln>
        </p:spPr>
      </p:pic>
      <p:sp>
        <p:nvSpPr>
          <p:cNvPr id="161" name="Google Shape;161;p22"/>
          <p:cNvSpPr/>
          <p:nvPr/>
        </p:nvSpPr>
        <p:spPr>
          <a:xfrm>
            <a:off x="420685" y="2867299"/>
            <a:ext cx="824100" cy="82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2"/>
          <p:cNvPicPr preferRelativeResize="0"/>
          <p:nvPr/>
        </p:nvPicPr>
        <p:blipFill>
          <a:blip r:embed="rId4">
            <a:alphaModFix/>
          </a:blip>
          <a:stretch>
            <a:fillRect/>
          </a:stretch>
        </p:blipFill>
        <p:spPr>
          <a:xfrm>
            <a:off x="549434" y="3055226"/>
            <a:ext cx="583800" cy="466872"/>
          </a:xfrm>
          <a:prstGeom prst="rect">
            <a:avLst/>
          </a:prstGeom>
          <a:noFill/>
          <a:ln>
            <a:noFill/>
          </a:ln>
        </p:spPr>
      </p:pic>
      <p:sp>
        <p:nvSpPr>
          <p:cNvPr id="163" name="Google Shape;163;p22"/>
          <p:cNvSpPr txBox="1"/>
          <p:nvPr>
            <p:ph idx="1" type="subTitle"/>
          </p:nvPr>
        </p:nvSpPr>
        <p:spPr>
          <a:xfrm>
            <a:off x="312950" y="2446000"/>
            <a:ext cx="36978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100">
                <a:latin typeface="Maven Pro"/>
                <a:ea typeface="Maven Pro"/>
                <a:cs typeface="Maven Pro"/>
                <a:sym typeface="Maven Pro"/>
              </a:rPr>
              <a:t>Data Processing &amp; Analysis</a:t>
            </a:r>
            <a:endParaRPr b="1" sz="11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205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Data Description</a:t>
            </a:r>
            <a:endParaRPr b="1"/>
          </a:p>
        </p:txBody>
      </p:sp>
      <p:sp>
        <p:nvSpPr>
          <p:cNvPr id="169" name="Google Shape;169;p23"/>
          <p:cNvSpPr txBox="1"/>
          <p:nvPr>
            <p:ph type="title"/>
          </p:nvPr>
        </p:nvSpPr>
        <p:spPr>
          <a:xfrm>
            <a:off x="388525" y="1703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latin typeface="Roboto"/>
                <a:ea typeface="Roboto"/>
                <a:cs typeface="Roboto"/>
                <a:sym typeface="Roboto"/>
              </a:rPr>
              <a:t>Source: </a:t>
            </a:r>
            <a:r>
              <a:rPr i="1" lang="en-GB" sz="1400" u="sng">
                <a:solidFill>
                  <a:schemeClr val="accent4"/>
                </a:solidFill>
                <a:latin typeface="Roboto"/>
                <a:ea typeface="Roboto"/>
                <a:cs typeface="Roboto"/>
                <a:sym typeface="Roboto"/>
                <a:hlinkClick r:id="rId3">
                  <a:extLst>
                    <a:ext uri="{A12FA001-AC4F-418D-AE19-62706E023703}">
                      <ahyp:hlinkClr val="tx"/>
                    </a:ext>
                  </a:extLst>
                </a:hlinkClick>
              </a:rPr>
              <a:t>https://data.nasa.gov/Applied-Science/Outgassing-Db/r588-f7pr/about_data</a:t>
            </a:r>
            <a:endParaRPr i="1" sz="1400">
              <a:solidFill>
                <a:schemeClr val="accent4"/>
              </a:solidFill>
              <a:latin typeface="Roboto"/>
              <a:ea typeface="Roboto"/>
              <a:cs typeface="Roboto"/>
              <a:sym typeface="Roboto"/>
            </a:endParaRPr>
          </a:p>
        </p:txBody>
      </p:sp>
      <p:sp>
        <p:nvSpPr>
          <p:cNvPr id="170" name="Google Shape;170;p23"/>
          <p:cNvSpPr txBox="1"/>
          <p:nvPr>
            <p:ph type="title"/>
          </p:nvPr>
        </p:nvSpPr>
        <p:spPr>
          <a:xfrm>
            <a:off x="388525" y="2295450"/>
            <a:ext cx="8520600" cy="30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Roboto"/>
                <a:ea typeface="Roboto"/>
                <a:cs typeface="Roboto"/>
                <a:sym typeface="Roboto"/>
              </a:rPr>
              <a:t>Key Features (for identifying quality &amp; reliability): </a:t>
            </a:r>
            <a:endParaRPr b="1" sz="14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304800" lvl="0" marL="457200" rtl="0" algn="l">
              <a:spcBef>
                <a:spcPts val="0"/>
              </a:spcBef>
              <a:spcAft>
                <a:spcPts val="0"/>
              </a:spcAft>
              <a:buSzPts val="1200"/>
              <a:buFont typeface="Roboto"/>
              <a:buChar char="●"/>
            </a:pPr>
            <a:r>
              <a:rPr b="1" lang="en-GB" sz="1200">
                <a:solidFill>
                  <a:schemeClr val="accent4"/>
                </a:solidFill>
                <a:latin typeface="Roboto"/>
                <a:ea typeface="Roboto"/>
                <a:cs typeface="Roboto"/>
                <a:sym typeface="Roboto"/>
              </a:rPr>
              <a:t>Total Mass Loss (TML):</a:t>
            </a:r>
            <a:r>
              <a:rPr lang="en-GB" sz="1200">
                <a:solidFill>
                  <a:schemeClr val="accent4"/>
                </a:solidFill>
                <a:latin typeface="Roboto"/>
                <a:ea typeface="Roboto"/>
                <a:cs typeface="Roboto"/>
                <a:sym typeface="Roboto"/>
              </a:rPr>
              <a:t> </a:t>
            </a:r>
            <a:endParaRPr sz="1200">
              <a:solidFill>
                <a:schemeClr val="accent4"/>
              </a:solidFill>
              <a:latin typeface="Roboto"/>
              <a:ea typeface="Roboto"/>
              <a:cs typeface="Roboto"/>
              <a:sym typeface="Roboto"/>
            </a:endParaRPr>
          </a:p>
          <a:p>
            <a:pPr indent="0" lvl="0" marL="457200" rtl="0" algn="l">
              <a:spcBef>
                <a:spcPts val="0"/>
              </a:spcBef>
              <a:spcAft>
                <a:spcPts val="0"/>
              </a:spcAft>
              <a:buNone/>
            </a:pPr>
            <a:r>
              <a:rPr lang="en-GB" sz="1200">
                <a:latin typeface="Roboto"/>
                <a:ea typeface="Roboto"/>
                <a:cs typeface="Roboto"/>
                <a:sym typeface="Roboto"/>
              </a:rPr>
              <a:t>m</a:t>
            </a:r>
            <a:r>
              <a:rPr lang="en-GB" sz="1200">
                <a:latin typeface="Roboto"/>
                <a:ea typeface="Roboto"/>
                <a:cs typeface="Roboto"/>
                <a:sym typeface="Roboto"/>
              </a:rPr>
              <a:t>easures how much material is lost in space conditions.</a:t>
            </a:r>
            <a:endParaRPr sz="1200">
              <a:latin typeface="Roboto"/>
              <a:ea typeface="Roboto"/>
              <a:cs typeface="Roboto"/>
              <a:sym typeface="Roboto"/>
            </a:endParaRPr>
          </a:p>
          <a:p>
            <a:pPr indent="0" lvl="0" marL="457200" rtl="0" algn="l">
              <a:spcBef>
                <a:spcPts val="0"/>
              </a:spcBef>
              <a:spcAft>
                <a:spcPts val="0"/>
              </a:spcAft>
              <a:buNone/>
            </a:pPr>
            <a:r>
              <a:rPr lang="en-GB" sz="1200">
                <a:latin typeface="Roboto"/>
                <a:ea typeface="Roboto"/>
                <a:cs typeface="Roboto"/>
                <a:sym typeface="Roboto"/>
              </a:rPr>
              <a:t>(Lower values are better.)</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b="1" lang="en-GB" sz="1200">
                <a:solidFill>
                  <a:schemeClr val="accent4"/>
                </a:solidFill>
                <a:latin typeface="Roboto"/>
                <a:ea typeface="Roboto"/>
                <a:cs typeface="Roboto"/>
                <a:sym typeface="Roboto"/>
              </a:rPr>
              <a:t>Collected Volatile Condensable Material (CVCM):</a:t>
            </a:r>
            <a:r>
              <a:rPr lang="en-GB" sz="1200">
                <a:latin typeface="Roboto"/>
                <a:ea typeface="Roboto"/>
                <a:cs typeface="Roboto"/>
                <a:sym typeface="Roboto"/>
              </a:rPr>
              <a:t> </a:t>
            </a:r>
            <a:endParaRPr sz="1200">
              <a:latin typeface="Roboto"/>
              <a:ea typeface="Roboto"/>
              <a:cs typeface="Roboto"/>
              <a:sym typeface="Roboto"/>
            </a:endParaRPr>
          </a:p>
          <a:p>
            <a:pPr indent="0" lvl="0" marL="457200" rtl="0" algn="l">
              <a:spcBef>
                <a:spcPts val="0"/>
              </a:spcBef>
              <a:spcAft>
                <a:spcPts val="0"/>
              </a:spcAft>
              <a:buNone/>
            </a:pPr>
            <a:r>
              <a:rPr lang="en-GB" sz="1200">
                <a:latin typeface="Roboto"/>
                <a:ea typeface="Roboto"/>
                <a:cs typeface="Roboto"/>
                <a:sym typeface="Roboto"/>
              </a:rPr>
              <a:t>measures potential contamination that can condense on a cold surface.</a:t>
            </a:r>
            <a:endParaRPr sz="1200">
              <a:latin typeface="Roboto"/>
              <a:ea typeface="Roboto"/>
              <a:cs typeface="Roboto"/>
              <a:sym typeface="Roboto"/>
            </a:endParaRPr>
          </a:p>
          <a:p>
            <a:pPr indent="0" lvl="0" marL="457200" rtl="0" algn="l">
              <a:spcBef>
                <a:spcPts val="0"/>
              </a:spcBef>
              <a:spcAft>
                <a:spcPts val="0"/>
              </a:spcAft>
              <a:buNone/>
            </a:pPr>
            <a:r>
              <a:rPr lang="en-GB" sz="1200">
                <a:latin typeface="Roboto"/>
                <a:ea typeface="Roboto"/>
                <a:cs typeface="Roboto"/>
                <a:sym typeface="Roboto"/>
              </a:rPr>
              <a:t>(Lower the value, the better it is for keeping surfaces clean in space.)</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b="1" lang="en-GB" sz="1200">
                <a:solidFill>
                  <a:schemeClr val="accent4"/>
                </a:solidFill>
                <a:latin typeface="Roboto"/>
                <a:ea typeface="Roboto"/>
                <a:cs typeface="Roboto"/>
                <a:sym typeface="Roboto"/>
              </a:rPr>
              <a:t>Water Vapor Regained (WVR):</a:t>
            </a:r>
            <a:r>
              <a:rPr lang="en-GB" sz="1200">
                <a:latin typeface="Roboto"/>
                <a:ea typeface="Roboto"/>
                <a:cs typeface="Roboto"/>
                <a:sym typeface="Roboto"/>
              </a:rPr>
              <a:t> </a:t>
            </a:r>
            <a:endParaRPr sz="1200">
              <a:latin typeface="Roboto"/>
              <a:ea typeface="Roboto"/>
              <a:cs typeface="Roboto"/>
              <a:sym typeface="Roboto"/>
            </a:endParaRPr>
          </a:p>
          <a:p>
            <a:pPr indent="0" lvl="0" marL="457200" rtl="0" algn="l">
              <a:spcBef>
                <a:spcPts val="0"/>
              </a:spcBef>
              <a:spcAft>
                <a:spcPts val="0"/>
              </a:spcAft>
              <a:buNone/>
            </a:pPr>
            <a:r>
              <a:rPr lang="en-GB" sz="1200">
                <a:latin typeface="Roboto"/>
                <a:ea typeface="Roboto"/>
                <a:cs typeface="Roboto"/>
                <a:sym typeface="Roboto"/>
              </a:rPr>
              <a:t>measures how much moisture a material absorbs. </a:t>
            </a:r>
            <a:endParaRPr sz="1200">
              <a:latin typeface="Roboto"/>
              <a:ea typeface="Roboto"/>
              <a:cs typeface="Roboto"/>
              <a:sym typeface="Roboto"/>
            </a:endParaRPr>
          </a:p>
          <a:p>
            <a:pPr indent="0" lvl="0" marL="457200" rtl="0" algn="l">
              <a:spcBef>
                <a:spcPts val="0"/>
              </a:spcBef>
              <a:spcAft>
                <a:spcPts val="0"/>
              </a:spcAft>
              <a:buNone/>
            </a:pPr>
            <a:r>
              <a:rPr lang="en-GB" sz="1200">
                <a:latin typeface="Roboto"/>
                <a:ea typeface="Roboto"/>
                <a:cs typeface="Roboto"/>
                <a:sym typeface="Roboto"/>
              </a:rPr>
              <a:t>(Lower values are preferred to avoid issues like rust.)</a:t>
            </a:r>
            <a:endParaRPr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p:txBody>
      </p:sp>
      <p:sp>
        <p:nvSpPr>
          <p:cNvPr id="171" name="Google Shape;171;p23"/>
          <p:cNvSpPr txBox="1"/>
          <p:nvPr/>
        </p:nvSpPr>
        <p:spPr>
          <a:xfrm>
            <a:off x="388525" y="778150"/>
            <a:ext cx="8258400" cy="12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latin typeface="Roboto"/>
                <a:ea typeface="Roboto"/>
                <a:cs typeface="Roboto"/>
                <a:sym typeface="Roboto"/>
              </a:rPr>
              <a:t>Project Data: </a:t>
            </a:r>
            <a:r>
              <a:rPr lang="en-GB">
                <a:solidFill>
                  <a:schemeClr val="dk1"/>
                </a:solidFill>
                <a:latin typeface="Roboto Light"/>
                <a:ea typeface="Roboto Light"/>
                <a:cs typeface="Roboto Light"/>
                <a:sym typeface="Roboto Light"/>
              </a:rPr>
              <a:t>The data is from NASA's Outgassing Database, which tests materials for space use.</a:t>
            </a:r>
            <a:endParaRPr>
              <a:solidFill>
                <a:schemeClr val="dk1"/>
              </a:solidFill>
              <a:latin typeface="Roboto Light"/>
              <a:ea typeface="Roboto Light"/>
              <a:cs typeface="Roboto Light"/>
              <a:sym typeface="Roboto Light"/>
            </a:endParaRPr>
          </a:p>
          <a:p>
            <a:pPr indent="0" lvl="0" marL="0" rtl="0" algn="l">
              <a:lnSpc>
                <a:spcPct val="135714"/>
              </a:lnSpc>
              <a:spcBef>
                <a:spcPts val="0"/>
              </a:spcBef>
              <a:spcAft>
                <a:spcPts val="0"/>
              </a:spcAft>
              <a:buNone/>
            </a:pPr>
            <a:r>
              <a:rPr i="1" lang="en-GB" sz="1200">
                <a:solidFill>
                  <a:srgbClr val="EEFFFF"/>
                </a:solidFill>
                <a:latin typeface="Roboto"/>
                <a:ea typeface="Roboto"/>
                <a:cs typeface="Roboto"/>
                <a:sym typeface="Roboto"/>
              </a:rPr>
              <a:t>(dataset "Outgassing Db" on NASA's Open Data Portal provides information on materials that have been tested for outgassing, which is the release of gas that was dissolved, trapped, frozen, or absorbed in some material.)</a:t>
            </a:r>
            <a:endParaRPr i="1" sz="1200">
              <a:solidFill>
                <a:srgbClr val="EEFFFF"/>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GB" sz="1200">
                <a:solidFill>
                  <a:schemeClr val="dk1"/>
                </a:solidFill>
                <a:latin typeface="Roboto Light"/>
                <a:ea typeface="Roboto Light"/>
                <a:cs typeface="Roboto Light"/>
                <a:sym typeface="Roboto Light"/>
              </a:rPr>
              <a:t>		</a:t>
            </a:r>
            <a:endParaRPr i="1" sz="1200">
              <a:solidFill>
                <a:schemeClr val="dk1"/>
              </a:solidFill>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5" name="Shape 175"/>
        <p:cNvGrpSpPr/>
        <p:nvPr/>
      </p:nvGrpSpPr>
      <p:grpSpPr>
        <a:xfrm>
          <a:off x="0" y="0"/>
          <a:ext cx="0" cy="0"/>
          <a:chOff x="0" y="0"/>
          <a:chExt cx="0" cy="0"/>
        </a:xfrm>
      </p:grpSpPr>
      <p:sp>
        <p:nvSpPr>
          <p:cNvPr id="176" name="Google Shape;176;p2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Data Preparation</a:t>
            </a:r>
            <a:endParaRPr b="1"/>
          </a:p>
        </p:txBody>
      </p:sp>
      <p:sp>
        <p:nvSpPr>
          <p:cNvPr id="177" name="Google Shape;177;p24"/>
          <p:cNvSpPr txBox="1"/>
          <p:nvPr>
            <p:ph type="title"/>
          </p:nvPr>
        </p:nvSpPr>
        <p:spPr>
          <a:xfrm>
            <a:off x="311700" y="970125"/>
            <a:ext cx="8520600" cy="38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Roboto"/>
                <a:ea typeface="Roboto"/>
                <a:cs typeface="Roboto"/>
                <a:sym typeface="Roboto"/>
              </a:rPr>
              <a:t>Preparation Steps</a:t>
            </a:r>
            <a:r>
              <a:rPr b="1" lang="en-GB" sz="1800">
                <a:latin typeface="Roboto"/>
                <a:ea typeface="Roboto"/>
                <a:cs typeface="Roboto"/>
                <a:sym typeface="Roboto"/>
              </a:rPr>
              <a:t>: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304800" lvl="0" marL="457200" rtl="0" algn="l">
              <a:spcBef>
                <a:spcPts val="0"/>
              </a:spcBef>
              <a:spcAft>
                <a:spcPts val="0"/>
              </a:spcAft>
              <a:buClr>
                <a:schemeClr val="accent4"/>
              </a:buClr>
              <a:buSzPts val="1200"/>
              <a:buFont typeface="Roboto"/>
              <a:buAutoNum type="arabicPeriod"/>
            </a:pPr>
            <a:r>
              <a:rPr b="1" lang="en-GB" sz="1200">
                <a:solidFill>
                  <a:schemeClr val="accent4"/>
                </a:solidFill>
                <a:latin typeface="Roboto"/>
                <a:ea typeface="Roboto"/>
                <a:cs typeface="Roboto"/>
                <a:sym typeface="Roboto"/>
              </a:rPr>
              <a:t>Cleaning Data</a:t>
            </a:r>
            <a:endParaRPr sz="1200">
              <a:solidFill>
                <a:schemeClr val="accent4"/>
              </a:solidFill>
              <a:latin typeface="Roboto"/>
              <a:ea typeface="Roboto"/>
              <a:cs typeface="Roboto"/>
              <a:sym typeface="Roboto"/>
            </a:endParaRPr>
          </a:p>
          <a:p>
            <a:pPr indent="0" lvl="0" marL="0" rtl="0" algn="l">
              <a:spcBef>
                <a:spcPts val="0"/>
              </a:spcBef>
              <a:spcAft>
                <a:spcPts val="0"/>
              </a:spcAft>
              <a:buNone/>
            </a:pPr>
            <a:r>
              <a:rPr lang="en-GB" sz="1200">
                <a:latin typeface="Roboto"/>
                <a:ea typeface="Roboto"/>
                <a:cs typeface="Roboto"/>
                <a:sym typeface="Roboto"/>
              </a:rPr>
              <a:t>	Cleaned the data for accuracy </a:t>
            </a:r>
            <a:r>
              <a:rPr i="1" lang="en-GB" sz="1200">
                <a:latin typeface="Roboto"/>
                <a:ea typeface="Roboto"/>
                <a:cs typeface="Roboto"/>
                <a:sym typeface="Roboto"/>
              </a:rPr>
              <a:t>(removal of </a:t>
            </a:r>
            <a:r>
              <a:rPr i="1" lang="en-GB" sz="1200">
                <a:latin typeface="Roboto"/>
                <a:ea typeface="Roboto"/>
                <a:cs typeface="Roboto"/>
                <a:sym typeface="Roboto"/>
              </a:rPr>
              <a:t>unnecessary</a:t>
            </a:r>
            <a:r>
              <a:rPr i="1" lang="en-GB" sz="1200">
                <a:latin typeface="Roboto"/>
                <a:ea typeface="Roboto"/>
                <a:cs typeface="Roboto"/>
                <a:sym typeface="Roboto"/>
              </a:rPr>
              <a:t> data).</a:t>
            </a:r>
            <a:endParaRPr i="1" sz="1200">
              <a:latin typeface="Roboto"/>
              <a:ea typeface="Roboto"/>
              <a:cs typeface="Roboto"/>
              <a:sym typeface="Roboto"/>
            </a:endParaRPr>
          </a:p>
          <a:p>
            <a:pPr indent="0" lvl="0" marL="0" rtl="0" algn="l">
              <a:spcBef>
                <a:spcPts val="0"/>
              </a:spcBef>
              <a:spcAft>
                <a:spcPts val="0"/>
              </a:spcAft>
              <a:buNone/>
            </a:pPr>
            <a:r>
              <a:t/>
            </a:r>
            <a:endParaRPr i="1" sz="1200">
              <a:latin typeface="Roboto"/>
              <a:ea typeface="Roboto"/>
              <a:cs typeface="Roboto"/>
              <a:sym typeface="Roboto"/>
            </a:endParaRPr>
          </a:p>
          <a:p>
            <a:pPr indent="0" lvl="0" marL="0" rtl="0" algn="l">
              <a:spcBef>
                <a:spcPts val="0"/>
              </a:spcBef>
              <a:spcAft>
                <a:spcPts val="0"/>
              </a:spcAft>
              <a:buNone/>
            </a:pPr>
            <a:r>
              <a:t/>
            </a:r>
            <a:endParaRPr i="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Clr>
                <a:schemeClr val="accent4"/>
              </a:buClr>
              <a:buSzPts val="1200"/>
              <a:buFont typeface="Roboto"/>
              <a:buAutoNum type="arabicPeriod"/>
            </a:pPr>
            <a:r>
              <a:rPr b="1" lang="en-GB" sz="1200">
                <a:solidFill>
                  <a:schemeClr val="accent4"/>
                </a:solidFill>
                <a:latin typeface="Roboto"/>
                <a:ea typeface="Roboto"/>
                <a:cs typeface="Roboto"/>
                <a:sym typeface="Roboto"/>
              </a:rPr>
              <a:t>Handling Duplicates &amp; Outliers</a:t>
            </a:r>
            <a:r>
              <a:rPr b="1" lang="en-GB" sz="1200">
                <a:solidFill>
                  <a:schemeClr val="accent4"/>
                </a:solidFill>
                <a:latin typeface="Roboto"/>
                <a:ea typeface="Roboto"/>
                <a:cs typeface="Roboto"/>
                <a:sym typeface="Roboto"/>
              </a:rPr>
              <a:t>:</a:t>
            </a:r>
            <a:r>
              <a:rPr lang="en-GB" sz="1200">
                <a:solidFill>
                  <a:schemeClr val="accent4"/>
                </a:solidFill>
                <a:latin typeface="Roboto"/>
                <a:ea typeface="Roboto"/>
                <a:cs typeface="Roboto"/>
                <a:sym typeface="Roboto"/>
              </a:rPr>
              <a:t> </a:t>
            </a:r>
            <a:endParaRPr sz="1200">
              <a:solidFill>
                <a:schemeClr val="accent4"/>
              </a:solidFill>
              <a:latin typeface="Roboto"/>
              <a:ea typeface="Roboto"/>
              <a:cs typeface="Roboto"/>
              <a:sym typeface="Roboto"/>
            </a:endParaRPr>
          </a:p>
          <a:p>
            <a:pPr indent="0" lvl="0" marL="0" rtl="0" algn="l">
              <a:spcBef>
                <a:spcPts val="0"/>
              </a:spcBef>
              <a:spcAft>
                <a:spcPts val="0"/>
              </a:spcAft>
              <a:buNone/>
            </a:pPr>
            <a:r>
              <a:rPr lang="en-GB" sz="1200">
                <a:latin typeface="Roboto"/>
                <a:ea typeface="Roboto"/>
                <a:cs typeface="Roboto"/>
                <a:sym typeface="Roboto"/>
              </a:rPr>
              <a:t>	Removed duplicates and outliers.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Clr>
                <a:schemeClr val="accent4"/>
              </a:buClr>
              <a:buSzPts val="1200"/>
              <a:buFont typeface="Roboto"/>
              <a:buAutoNum type="arabicPeriod"/>
            </a:pPr>
            <a:r>
              <a:rPr b="1" lang="en-GB" sz="1200">
                <a:solidFill>
                  <a:schemeClr val="accent4"/>
                </a:solidFill>
                <a:latin typeface="Roboto"/>
                <a:ea typeface="Roboto"/>
                <a:cs typeface="Roboto"/>
                <a:sym typeface="Roboto"/>
              </a:rPr>
              <a:t>Checking and Saving Updated Data</a:t>
            </a:r>
            <a:r>
              <a:rPr lang="en-GB" sz="1200">
                <a:solidFill>
                  <a:schemeClr val="accent4"/>
                </a:solidFill>
                <a:latin typeface="Roboto"/>
                <a:ea typeface="Roboto"/>
                <a:cs typeface="Roboto"/>
                <a:sym typeface="Roboto"/>
              </a:rPr>
              <a:t>:</a:t>
            </a:r>
            <a:endParaRPr sz="1200">
              <a:solidFill>
                <a:schemeClr val="accent4"/>
              </a:solidFill>
              <a:latin typeface="Roboto"/>
              <a:ea typeface="Roboto"/>
              <a:cs typeface="Roboto"/>
              <a:sym typeface="Roboto"/>
            </a:endParaRPr>
          </a:p>
          <a:p>
            <a:pPr indent="0" lvl="0" marL="457200" rtl="0" algn="l">
              <a:spcBef>
                <a:spcPts val="0"/>
              </a:spcBef>
              <a:spcAft>
                <a:spcPts val="0"/>
              </a:spcAft>
              <a:buNone/>
            </a:pPr>
            <a:r>
              <a:rPr lang="en-GB" sz="1200">
                <a:latin typeface="Roboto"/>
                <a:ea typeface="Roboto"/>
                <a:cs typeface="Roboto"/>
                <a:sym typeface="Roboto"/>
              </a:rPr>
              <a:t>Ensured data quality for EDA (Exploratory Data Analysis).</a:t>
            </a:r>
            <a:endParaRPr sz="1200">
              <a:latin typeface="Roboto"/>
              <a:ea typeface="Roboto"/>
              <a:cs typeface="Roboto"/>
              <a:sym typeface="Roboto"/>
            </a:endParaRPr>
          </a:p>
          <a:p>
            <a:pPr indent="0" lvl="0" marL="0" rtl="0" algn="l">
              <a:spcBef>
                <a:spcPts val="0"/>
              </a:spcBef>
              <a:spcAft>
                <a:spcPts val="0"/>
              </a:spcAft>
              <a:buNone/>
            </a:pPr>
            <a:r>
              <a:rPr lang="en-GB" sz="1200">
                <a:latin typeface="Roboto"/>
                <a:ea typeface="Roboto"/>
                <a:cs typeface="Roboto"/>
                <a:sym typeface="Roboto"/>
              </a:rPr>
              <a:t>	</a:t>
            </a:r>
            <a:endParaRPr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p:txBody>
      </p:sp>
      <p:pic>
        <p:nvPicPr>
          <p:cNvPr id="178" name="Google Shape;178;p24"/>
          <p:cNvPicPr preferRelativeResize="0"/>
          <p:nvPr/>
        </p:nvPicPr>
        <p:blipFill>
          <a:blip r:embed="rId3">
            <a:alphaModFix/>
          </a:blip>
          <a:stretch>
            <a:fillRect/>
          </a:stretch>
        </p:blipFill>
        <p:spPr>
          <a:xfrm>
            <a:off x="869350" y="1578854"/>
            <a:ext cx="521775" cy="417271"/>
          </a:xfrm>
          <a:prstGeom prst="rect">
            <a:avLst/>
          </a:prstGeom>
          <a:noFill/>
          <a:ln>
            <a:noFill/>
          </a:ln>
        </p:spPr>
      </p:pic>
      <p:pic>
        <p:nvPicPr>
          <p:cNvPr id="179" name="Google Shape;179;p24"/>
          <p:cNvPicPr preferRelativeResize="0"/>
          <p:nvPr/>
        </p:nvPicPr>
        <p:blipFill>
          <a:blip r:embed="rId4">
            <a:alphaModFix/>
          </a:blip>
          <a:stretch>
            <a:fillRect/>
          </a:stretch>
        </p:blipFill>
        <p:spPr>
          <a:xfrm flipH="1">
            <a:off x="869350" y="2571750"/>
            <a:ext cx="521775" cy="521775"/>
          </a:xfrm>
          <a:prstGeom prst="rect">
            <a:avLst/>
          </a:prstGeom>
          <a:noFill/>
          <a:ln>
            <a:noFill/>
          </a:ln>
        </p:spPr>
      </p:pic>
      <p:pic>
        <p:nvPicPr>
          <p:cNvPr id="180" name="Google Shape;180;p24"/>
          <p:cNvPicPr preferRelativeResize="0"/>
          <p:nvPr/>
        </p:nvPicPr>
        <p:blipFill>
          <a:blip r:embed="rId5">
            <a:alphaModFix/>
          </a:blip>
          <a:stretch>
            <a:fillRect/>
          </a:stretch>
        </p:blipFill>
        <p:spPr>
          <a:xfrm>
            <a:off x="869350" y="3695033"/>
            <a:ext cx="521775" cy="52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4" name="Shape 184"/>
        <p:cNvGrpSpPr/>
        <p:nvPr/>
      </p:nvGrpSpPr>
      <p:grpSpPr>
        <a:xfrm>
          <a:off x="0" y="0"/>
          <a:ext cx="0" cy="0"/>
          <a:chOff x="0" y="0"/>
          <a:chExt cx="0" cy="0"/>
        </a:xfrm>
      </p:grpSpPr>
      <p:sp>
        <p:nvSpPr>
          <p:cNvPr id="185" name="Google Shape;185;p25"/>
          <p:cNvSpPr txBox="1"/>
          <p:nvPr>
            <p:ph type="title"/>
          </p:nvPr>
        </p:nvSpPr>
        <p:spPr>
          <a:xfrm>
            <a:off x="173050" y="17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Exploratory Data Analysis</a:t>
            </a:r>
            <a:endParaRPr b="1"/>
          </a:p>
        </p:txBody>
      </p:sp>
      <p:sp>
        <p:nvSpPr>
          <p:cNvPr id="186" name="Google Shape;186;p25"/>
          <p:cNvSpPr txBox="1"/>
          <p:nvPr/>
        </p:nvSpPr>
        <p:spPr>
          <a:xfrm>
            <a:off x="226550" y="3746600"/>
            <a:ext cx="2897400" cy="764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00">
                <a:solidFill>
                  <a:srgbClr val="EEFFFF"/>
                </a:solidFill>
                <a:latin typeface="Roboto"/>
                <a:ea typeface="Roboto"/>
                <a:cs typeface="Roboto"/>
                <a:sym typeface="Roboto"/>
              </a:rPr>
              <a:t>Diagram shows that the </a:t>
            </a:r>
            <a:r>
              <a:rPr b="1" lang="en-GB" sz="1000">
                <a:solidFill>
                  <a:schemeClr val="accent4"/>
                </a:solidFill>
                <a:latin typeface="Roboto"/>
                <a:ea typeface="Roboto"/>
                <a:cs typeface="Roboto"/>
                <a:sym typeface="Roboto"/>
              </a:rPr>
              <a:t>majority of materials have a low TML, with a significant number of materials having TML values close to zero</a:t>
            </a:r>
            <a:r>
              <a:rPr b="1" lang="en-GB" sz="1000">
                <a:solidFill>
                  <a:srgbClr val="EEFFFF"/>
                </a:solidFill>
                <a:latin typeface="Roboto"/>
                <a:ea typeface="Roboto"/>
                <a:cs typeface="Roboto"/>
                <a:sym typeface="Roboto"/>
              </a:rPr>
              <a:t>.</a:t>
            </a:r>
            <a:endParaRPr b="1" sz="1000">
              <a:solidFill>
                <a:srgbClr val="EEFFFF"/>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p:txBody>
      </p:sp>
      <p:pic>
        <p:nvPicPr>
          <p:cNvPr id="187" name="Google Shape;187;p25"/>
          <p:cNvPicPr preferRelativeResize="0"/>
          <p:nvPr/>
        </p:nvPicPr>
        <p:blipFill>
          <a:blip r:embed="rId3">
            <a:alphaModFix/>
          </a:blip>
          <a:stretch>
            <a:fillRect/>
          </a:stretch>
        </p:blipFill>
        <p:spPr>
          <a:xfrm>
            <a:off x="249250" y="1865725"/>
            <a:ext cx="2852010" cy="1827538"/>
          </a:xfrm>
          <a:prstGeom prst="rect">
            <a:avLst/>
          </a:prstGeom>
          <a:noFill/>
          <a:ln>
            <a:noFill/>
          </a:ln>
        </p:spPr>
      </p:pic>
      <p:pic>
        <p:nvPicPr>
          <p:cNvPr id="188" name="Google Shape;188;p25"/>
          <p:cNvPicPr preferRelativeResize="0"/>
          <p:nvPr/>
        </p:nvPicPr>
        <p:blipFill>
          <a:blip r:embed="rId4">
            <a:alphaModFix/>
          </a:blip>
          <a:stretch>
            <a:fillRect/>
          </a:stretch>
        </p:blipFill>
        <p:spPr>
          <a:xfrm>
            <a:off x="3121316" y="1865713"/>
            <a:ext cx="2852064" cy="1827550"/>
          </a:xfrm>
          <a:prstGeom prst="rect">
            <a:avLst/>
          </a:prstGeom>
          <a:noFill/>
          <a:ln>
            <a:noFill/>
          </a:ln>
        </p:spPr>
      </p:pic>
      <p:pic>
        <p:nvPicPr>
          <p:cNvPr id="189" name="Google Shape;189;p25"/>
          <p:cNvPicPr preferRelativeResize="0"/>
          <p:nvPr/>
        </p:nvPicPr>
        <p:blipFill>
          <a:blip r:embed="rId5">
            <a:alphaModFix/>
          </a:blip>
          <a:stretch>
            <a:fillRect/>
          </a:stretch>
        </p:blipFill>
        <p:spPr>
          <a:xfrm>
            <a:off x="6008525" y="1865726"/>
            <a:ext cx="2852062" cy="1827550"/>
          </a:xfrm>
          <a:prstGeom prst="rect">
            <a:avLst/>
          </a:prstGeom>
          <a:noFill/>
          <a:ln>
            <a:noFill/>
          </a:ln>
        </p:spPr>
      </p:pic>
      <p:sp>
        <p:nvSpPr>
          <p:cNvPr id="190" name="Google Shape;190;p25"/>
          <p:cNvSpPr txBox="1"/>
          <p:nvPr/>
        </p:nvSpPr>
        <p:spPr>
          <a:xfrm>
            <a:off x="3098650" y="3746600"/>
            <a:ext cx="2897400" cy="764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00">
                <a:solidFill>
                  <a:srgbClr val="EEFFFF"/>
                </a:solidFill>
                <a:latin typeface="Roboto"/>
                <a:ea typeface="Roboto"/>
                <a:cs typeface="Roboto"/>
                <a:sym typeface="Roboto"/>
              </a:rPr>
              <a:t>Diagram for CVCM displays a similar pattern to TML, where </a:t>
            </a:r>
            <a:r>
              <a:rPr b="1" lang="en-GB" sz="1000">
                <a:solidFill>
                  <a:schemeClr val="accent4"/>
                </a:solidFill>
                <a:latin typeface="Roboto"/>
                <a:ea typeface="Roboto"/>
                <a:cs typeface="Roboto"/>
                <a:sym typeface="Roboto"/>
              </a:rPr>
              <a:t>most materials have very low CVCM values, clustering near zero.</a:t>
            </a:r>
            <a:endParaRPr b="1" sz="1000">
              <a:solidFill>
                <a:schemeClr val="accent4"/>
              </a:solidFill>
              <a:latin typeface="Roboto"/>
              <a:ea typeface="Roboto"/>
              <a:cs typeface="Roboto"/>
              <a:sym typeface="Roboto"/>
            </a:endParaRPr>
          </a:p>
          <a:p>
            <a:pPr indent="0" lvl="0" marL="0" rtl="0" algn="l">
              <a:spcBef>
                <a:spcPts val="0"/>
              </a:spcBef>
              <a:spcAft>
                <a:spcPts val="0"/>
              </a:spcAft>
              <a:buNone/>
            </a:pPr>
            <a:r>
              <a:t/>
            </a:r>
            <a:endParaRPr sz="1000">
              <a:solidFill>
                <a:srgbClr val="EEFFFF"/>
              </a:solidFill>
              <a:latin typeface="Roboto"/>
              <a:ea typeface="Roboto"/>
              <a:cs typeface="Roboto"/>
              <a:sym typeface="Roboto"/>
            </a:endParaRPr>
          </a:p>
        </p:txBody>
      </p:sp>
      <p:sp>
        <p:nvSpPr>
          <p:cNvPr id="191" name="Google Shape;191;p25"/>
          <p:cNvSpPr txBox="1"/>
          <p:nvPr/>
        </p:nvSpPr>
        <p:spPr>
          <a:xfrm>
            <a:off x="5973375" y="3746600"/>
            <a:ext cx="2897400" cy="764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00">
                <a:solidFill>
                  <a:srgbClr val="EEFFFF"/>
                </a:solidFill>
                <a:latin typeface="Roboto"/>
                <a:ea typeface="Roboto"/>
                <a:cs typeface="Roboto"/>
                <a:sym typeface="Roboto"/>
              </a:rPr>
              <a:t>The WVR distribution shows that the </a:t>
            </a:r>
            <a:r>
              <a:rPr b="1" lang="en-GB" sz="1000">
                <a:solidFill>
                  <a:schemeClr val="accent4"/>
                </a:solidFill>
                <a:latin typeface="Roboto"/>
                <a:ea typeface="Roboto"/>
                <a:cs typeface="Roboto"/>
                <a:sym typeface="Roboto"/>
              </a:rPr>
              <a:t>majority of materials have WVR values close to zero,</a:t>
            </a:r>
            <a:r>
              <a:rPr lang="en-GB" sz="1000">
                <a:solidFill>
                  <a:srgbClr val="EEFFFF"/>
                </a:solidFill>
                <a:latin typeface="Roboto"/>
                <a:ea typeface="Roboto"/>
                <a:cs typeface="Roboto"/>
                <a:sym typeface="Roboto"/>
              </a:rPr>
              <a:t> with the frequency decreasing as WVR increases.</a:t>
            </a:r>
            <a:endParaRPr sz="1000">
              <a:solidFill>
                <a:srgbClr val="EEFFFF"/>
              </a:solidFill>
              <a:latin typeface="Roboto"/>
              <a:ea typeface="Roboto"/>
              <a:cs typeface="Roboto"/>
              <a:sym typeface="Roboto"/>
            </a:endParaRPr>
          </a:p>
          <a:p>
            <a:pPr indent="0" lvl="0" marL="0" rtl="0" algn="l">
              <a:lnSpc>
                <a:spcPct val="135714"/>
              </a:lnSpc>
              <a:spcBef>
                <a:spcPts val="0"/>
              </a:spcBef>
              <a:spcAft>
                <a:spcPts val="0"/>
              </a:spcAft>
              <a:buNone/>
            </a:pPr>
            <a:r>
              <a:t/>
            </a:r>
            <a:endParaRPr sz="1000">
              <a:solidFill>
                <a:srgbClr val="EEFFFF"/>
              </a:solidFill>
              <a:latin typeface="Roboto"/>
              <a:ea typeface="Roboto"/>
              <a:cs typeface="Roboto"/>
              <a:sym typeface="Roboto"/>
            </a:endParaRPr>
          </a:p>
          <a:p>
            <a:pPr indent="0" lvl="0" marL="0" rtl="0" algn="l">
              <a:spcBef>
                <a:spcPts val="0"/>
              </a:spcBef>
              <a:spcAft>
                <a:spcPts val="0"/>
              </a:spcAft>
              <a:buNone/>
            </a:pPr>
            <a:r>
              <a:t/>
            </a:r>
            <a:endParaRPr sz="1000">
              <a:solidFill>
                <a:srgbClr val="EEFFFF"/>
              </a:solidFill>
              <a:latin typeface="Roboto"/>
              <a:ea typeface="Roboto"/>
              <a:cs typeface="Roboto"/>
              <a:sym typeface="Roboto"/>
            </a:endParaRPr>
          </a:p>
        </p:txBody>
      </p:sp>
      <p:sp>
        <p:nvSpPr>
          <p:cNvPr id="192" name="Google Shape;192;p25"/>
          <p:cNvSpPr txBox="1"/>
          <p:nvPr>
            <p:ph type="title"/>
          </p:nvPr>
        </p:nvSpPr>
        <p:spPr>
          <a:xfrm>
            <a:off x="210850" y="612550"/>
            <a:ext cx="8520600" cy="37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400"/>
              <a:t>Individual Material Performance - Overall Data Distribution</a:t>
            </a:r>
            <a:endParaRPr b="1" sz="1400"/>
          </a:p>
        </p:txBody>
      </p:sp>
      <p:sp>
        <p:nvSpPr>
          <p:cNvPr id="193" name="Google Shape;193;p25"/>
          <p:cNvSpPr txBox="1"/>
          <p:nvPr>
            <p:ph type="title"/>
          </p:nvPr>
        </p:nvSpPr>
        <p:spPr>
          <a:xfrm>
            <a:off x="210850" y="1115913"/>
            <a:ext cx="8520600" cy="37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400">
                <a:solidFill>
                  <a:schemeClr val="accent4"/>
                </a:solidFill>
              </a:rPr>
              <a:t>Key </a:t>
            </a:r>
            <a:r>
              <a:rPr b="1" lang="en-GB" sz="1400">
                <a:solidFill>
                  <a:schemeClr val="accent4"/>
                </a:solidFill>
              </a:rPr>
              <a:t>Takeaway</a:t>
            </a:r>
            <a:r>
              <a:rPr b="1" lang="en-GB" sz="1400"/>
              <a:t> : </a:t>
            </a:r>
            <a:r>
              <a:rPr lang="en-GB" sz="1400"/>
              <a:t>Majority of the materials have low Values</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7" name="Shape 197"/>
        <p:cNvGrpSpPr/>
        <p:nvPr/>
      </p:nvGrpSpPr>
      <p:grpSpPr>
        <a:xfrm>
          <a:off x="0" y="0"/>
          <a:ext cx="0" cy="0"/>
          <a:chOff x="0" y="0"/>
          <a:chExt cx="0" cy="0"/>
        </a:xfrm>
      </p:grpSpPr>
      <p:sp>
        <p:nvSpPr>
          <p:cNvPr id="198" name="Google Shape;198;p26"/>
          <p:cNvSpPr txBox="1"/>
          <p:nvPr>
            <p:ph type="title"/>
          </p:nvPr>
        </p:nvSpPr>
        <p:spPr>
          <a:xfrm>
            <a:off x="173050" y="17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Exploratory Data Analysis</a:t>
            </a:r>
            <a:endParaRPr b="1"/>
          </a:p>
        </p:txBody>
      </p:sp>
      <p:sp>
        <p:nvSpPr>
          <p:cNvPr id="199" name="Google Shape;199;p26"/>
          <p:cNvSpPr txBox="1"/>
          <p:nvPr/>
        </p:nvSpPr>
        <p:spPr>
          <a:xfrm>
            <a:off x="211475" y="3568678"/>
            <a:ext cx="2897400" cy="1554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00">
                <a:solidFill>
                  <a:srgbClr val="89DDFF"/>
                </a:solidFill>
                <a:latin typeface="Roboto"/>
                <a:ea typeface="Roboto"/>
                <a:cs typeface="Roboto"/>
                <a:sym typeface="Roboto"/>
              </a:rPr>
              <a:t>-</a:t>
            </a:r>
            <a:r>
              <a:rPr lang="en-GB" sz="1000">
                <a:solidFill>
                  <a:srgbClr val="EEFFFF"/>
                </a:solidFill>
                <a:latin typeface="Roboto"/>
                <a:ea typeface="Roboto"/>
                <a:cs typeface="Roboto"/>
                <a:sym typeface="Roboto"/>
              </a:rPr>
              <a:t> The bar chart shows that </a:t>
            </a:r>
            <a:r>
              <a:rPr b="1" lang="en-GB" sz="1000">
                <a:solidFill>
                  <a:schemeClr val="accent4"/>
                </a:solidFill>
                <a:latin typeface="Roboto"/>
                <a:ea typeface="Roboto"/>
                <a:cs typeface="Roboto"/>
                <a:sym typeface="Roboto"/>
              </a:rPr>
              <a:t>Foams have the highest average TML, followed by Tapes and Electrical Insulation</a:t>
            </a:r>
            <a:r>
              <a:rPr lang="en-GB" sz="1000">
                <a:solidFill>
                  <a:srgbClr val="EEFFFF"/>
                </a:solidFill>
                <a:latin typeface="Roboto"/>
                <a:ea typeface="Roboto"/>
                <a:cs typeface="Roboto"/>
                <a:sym typeface="Roboto"/>
              </a:rPr>
              <a:t>.</a:t>
            </a:r>
            <a:endParaRPr sz="1000">
              <a:solidFill>
                <a:srgbClr val="EEFFFF"/>
              </a:solidFill>
              <a:latin typeface="Roboto"/>
              <a:ea typeface="Roboto"/>
              <a:cs typeface="Roboto"/>
              <a:sym typeface="Roboto"/>
            </a:endParaRPr>
          </a:p>
          <a:p>
            <a:pPr indent="0" lvl="0" marL="0" rtl="0" algn="l">
              <a:lnSpc>
                <a:spcPct val="135714"/>
              </a:lnSpc>
              <a:spcBef>
                <a:spcPts val="0"/>
              </a:spcBef>
              <a:spcAft>
                <a:spcPts val="0"/>
              </a:spcAft>
              <a:buNone/>
            </a:pPr>
            <a:r>
              <a:rPr lang="en-GB" sz="1000">
                <a:solidFill>
                  <a:srgbClr val="89DDFF"/>
                </a:solidFill>
                <a:latin typeface="Roboto"/>
                <a:ea typeface="Roboto"/>
                <a:cs typeface="Roboto"/>
                <a:sym typeface="Roboto"/>
              </a:rPr>
              <a:t>-</a:t>
            </a:r>
            <a:r>
              <a:rPr lang="en-GB" sz="1000">
                <a:solidFill>
                  <a:srgbClr val="EEFFFF"/>
                </a:solidFill>
                <a:latin typeface="Roboto"/>
                <a:ea typeface="Roboto"/>
                <a:cs typeface="Roboto"/>
                <a:sym typeface="Roboto"/>
              </a:rPr>
              <a:t> </a:t>
            </a:r>
            <a:r>
              <a:rPr b="1" lang="en-GB" sz="1000">
                <a:solidFill>
                  <a:schemeClr val="accent4"/>
                </a:solidFill>
                <a:latin typeface="Roboto"/>
                <a:ea typeface="Roboto"/>
                <a:cs typeface="Roboto"/>
                <a:sym typeface="Roboto"/>
              </a:rPr>
              <a:t>Miscellaneous and Biological Materials have the lowest average TML</a:t>
            </a:r>
            <a:r>
              <a:rPr lang="en-GB" sz="1000">
                <a:solidFill>
                  <a:srgbClr val="EEFFFF"/>
                </a:solidFill>
                <a:latin typeface="Roboto"/>
                <a:ea typeface="Roboto"/>
                <a:cs typeface="Roboto"/>
                <a:sym typeface="Roboto"/>
              </a:rPr>
              <a:t>, indicating their better performance in terms of lower mass loss.</a:t>
            </a:r>
            <a:endParaRPr sz="1000">
              <a:solidFill>
                <a:srgbClr val="EEFFFF"/>
              </a:solidFill>
              <a:latin typeface="Roboto"/>
              <a:ea typeface="Roboto"/>
              <a:cs typeface="Roboto"/>
              <a:sym typeface="Roboto"/>
            </a:endParaRPr>
          </a:p>
          <a:p>
            <a:pPr indent="0" lvl="0" marL="0" rtl="0" algn="l">
              <a:lnSpc>
                <a:spcPct val="135714"/>
              </a:lnSpc>
              <a:spcBef>
                <a:spcPts val="0"/>
              </a:spcBef>
              <a:spcAft>
                <a:spcPts val="0"/>
              </a:spcAft>
              <a:buNone/>
            </a:pPr>
            <a:r>
              <a:t/>
            </a:r>
            <a:endParaRPr sz="1000">
              <a:solidFill>
                <a:srgbClr val="EEFFFF"/>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200" name="Google Shape;200;p26"/>
          <p:cNvSpPr txBox="1"/>
          <p:nvPr/>
        </p:nvSpPr>
        <p:spPr>
          <a:xfrm>
            <a:off x="3098650" y="3568674"/>
            <a:ext cx="2897400" cy="1513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00">
                <a:solidFill>
                  <a:schemeClr val="dk1"/>
                </a:solidFill>
                <a:latin typeface="Roboto"/>
                <a:ea typeface="Roboto"/>
                <a:cs typeface="Roboto"/>
                <a:sym typeface="Roboto"/>
              </a:rPr>
              <a:t>- </a:t>
            </a:r>
            <a:r>
              <a:rPr b="1" lang="en-GB" sz="1000">
                <a:solidFill>
                  <a:schemeClr val="accent4"/>
                </a:solidFill>
                <a:latin typeface="Roboto"/>
                <a:ea typeface="Roboto"/>
                <a:cs typeface="Roboto"/>
                <a:sym typeface="Roboto"/>
              </a:rPr>
              <a:t>Biological Materials have the highest average CVCM values, </a:t>
            </a:r>
            <a:r>
              <a:rPr lang="en-GB" sz="1000">
                <a:solidFill>
                  <a:schemeClr val="dk1"/>
                </a:solidFill>
                <a:latin typeface="Roboto"/>
                <a:ea typeface="Roboto"/>
                <a:cs typeface="Roboto"/>
                <a:sym typeface="Roboto"/>
              </a:rPr>
              <a:t>indicating higher condensable volatile material loss.</a:t>
            </a:r>
            <a:endParaRPr sz="1000">
              <a:solidFill>
                <a:schemeClr val="dk1"/>
              </a:solidFill>
              <a:latin typeface="Roboto"/>
              <a:ea typeface="Roboto"/>
              <a:cs typeface="Roboto"/>
              <a:sym typeface="Roboto"/>
            </a:endParaRPr>
          </a:p>
          <a:p>
            <a:pPr indent="0" lvl="0" marL="0" rtl="0" algn="l">
              <a:lnSpc>
                <a:spcPct val="135714"/>
              </a:lnSpc>
              <a:spcBef>
                <a:spcPts val="0"/>
              </a:spcBef>
              <a:spcAft>
                <a:spcPts val="0"/>
              </a:spcAft>
              <a:buNone/>
            </a:pPr>
            <a:r>
              <a:rPr lang="en-GB" sz="1000">
                <a:solidFill>
                  <a:schemeClr val="dk1"/>
                </a:solidFill>
                <a:latin typeface="Roboto"/>
                <a:ea typeface="Roboto"/>
                <a:cs typeface="Roboto"/>
                <a:sym typeface="Roboto"/>
              </a:rPr>
              <a:t>- </a:t>
            </a:r>
            <a:r>
              <a:rPr b="1" lang="en-GB" sz="1000">
                <a:solidFill>
                  <a:schemeClr val="accent4"/>
                </a:solidFill>
                <a:latin typeface="Roboto"/>
                <a:ea typeface="Roboto"/>
                <a:cs typeface="Roboto"/>
                <a:sym typeface="Roboto"/>
              </a:rPr>
              <a:t>Thermal Insulation and Miscellaneous have the lowest average CVCM</a:t>
            </a:r>
            <a:r>
              <a:rPr lang="en-GB" sz="1000">
                <a:solidFill>
                  <a:schemeClr val="dk1"/>
                </a:solidFill>
                <a:latin typeface="Roboto"/>
                <a:ea typeface="Roboto"/>
                <a:cs typeface="Roboto"/>
                <a:sym typeface="Roboto"/>
              </a:rPr>
              <a:t>, showing better performance in terms of lower volatile condensable material loss.</a:t>
            </a:r>
            <a:endParaRPr sz="1000">
              <a:solidFill>
                <a:schemeClr val="dk1"/>
              </a:solidFill>
              <a:latin typeface="Roboto"/>
              <a:ea typeface="Roboto"/>
              <a:cs typeface="Roboto"/>
              <a:sym typeface="Roboto"/>
            </a:endParaRPr>
          </a:p>
          <a:p>
            <a:pPr indent="0" lvl="0" marL="0" rtl="0" algn="l">
              <a:lnSpc>
                <a:spcPct val="135714"/>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35714"/>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201" name="Google Shape;201;p26"/>
          <p:cNvSpPr txBox="1"/>
          <p:nvPr/>
        </p:nvSpPr>
        <p:spPr>
          <a:xfrm>
            <a:off x="6057125" y="3568672"/>
            <a:ext cx="2897400" cy="1437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00">
                <a:solidFill>
                  <a:schemeClr val="dk1"/>
                </a:solidFill>
                <a:latin typeface="Roboto"/>
                <a:ea typeface="Roboto"/>
                <a:cs typeface="Roboto"/>
                <a:sym typeface="Roboto"/>
              </a:rPr>
              <a:t>- Similar to the TML chart, </a:t>
            </a:r>
            <a:r>
              <a:rPr b="1" lang="en-GB" sz="1000">
                <a:solidFill>
                  <a:schemeClr val="accent4"/>
                </a:solidFill>
                <a:latin typeface="Roboto"/>
                <a:ea typeface="Roboto"/>
                <a:cs typeface="Roboto"/>
                <a:sym typeface="Roboto"/>
              </a:rPr>
              <a:t>Foams have the highest average WVR, followed by Electrical Insulation and Tapes.</a:t>
            </a:r>
            <a:endParaRPr b="1" sz="1000">
              <a:solidFill>
                <a:schemeClr val="accent4"/>
              </a:solidFill>
              <a:latin typeface="Roboto"/>
              <a:ea typeface="Roboto"/>
              <a:cs typeface="Roboto"/>
              <a:sym typeface="Roboto"/>
            </a:endParaRPr>
          </a:p>
          <a:p>
            <a:pPr indent="0" lvl="0" marL="0" rtl="0" algn="l">
              <a:lnSpc>
                <a:spcPct val="135714"/>
              </a:lnSpc>
              <a:spcBef>
                <a:spcPts val="0"/>
              </a:spcBef>
              <a:spcAft>
                <a:spcPts val="0"/>
              </a:spcAft>
              <a:buNone/>
            </a:pPr>
            <a:r>
              <a:rPr lang="en-GB" sz="1000">
                <a:solidFill>
                  <a:schemeClr val="dk1"/>
                </a:solidFill>
                <a:latin typeface="Roboto"/>
                <a:ea typeface="Roboto"/>
                <a:cs typeface="Roboto"/>
                <a:sym typeface="Roboto"/>
              </a:rPr>
              <a:t>- </a:t>
            </a:r>
            <a:r>
              <a:rPr b="1" lang="en-GB" sz="1000">
                <a:solidFill>
                  <a:schemeClr val="accent4"/>
                </a:solidFill>
                <a:latin typeface="Roboto"/>
                <a:ea typeface="Roboto"/>
                <a:cs typeface="Roboto"/>
                <a:sym typeface="Roboto"/>
              </a:rPr>
              <a:t>Categories like Biological Materials and Miscellaneous have the lowest WVR,</a:t>
            </a:r>
            <a:r>
              <a:rPr lang="en-GB" sz="1000">
                <a:solidFill>
                  <a:schemeClr val="dk1"/>
                </a:solidFill>
                <a:latin typeface="Roboto"/>
                <a:ea typeface="Roboto"/>
                <a:cs typeface="Roboto"/>
                <a:sym typeface="Roboto"/>
              </a:rPr>
              <a:t> indicating less moisture absorption.</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202" name="Google Shape;202;p26"/>
          <p:cNvSpPr txBox="1"/>
          <p:nvPr>
            <p:ph type="title"/>
          </p:nvPr>
        </p:nvSpPr>
        <p:spPr>
          <a:xfrm>
            <a:off x="173050" y="612550"/>
            <a:ext cx="8520600" cy="37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400"/>
              <a:t> Categorical </a:t>
            </a:r>
            <a:r>
              <a:rPr b="1" lang="en-GB" sz="1400"/>
              <a:t>Material</a:t>
            </a:r>
            <a:r>
              <a:rPr b="1" lang="en-GB" sz="1400"/>
              <a:t> Performance</a:t>
            </a:r>
            <a:endParaRPr b="1" sz="1400"/>
          </a:p>
        </p:txBody>
      </p:sp>
      <p:pic>
        <p:nvPicPr>
          <p:cNvPr id="203" name="Google Shape;203;p26"/>
          <p:cNvPicPr preferRelativeResize="0"/>
          <p:nvPr/>
        </p:nvPicPr>
        <p:blipFill>
          <a:blip r:embed="rId3">
            <a:alphaModFix/>
          </a:blip>
          <a:stretch>
            <a:fillRect/>
          </a:stretch>
        </p:blipFill>
        <p:spPr>
          <a:xfrm>
            <a:off x="234175" y="1370520"/>
            <a:ext cx="2852004" cy="2177241"/>
          </a:xfrm>
          <a:prstGeom prst="rect">
            <a:avLst/>
          </a:prstGeom>
          <a:noFill/>
          <a:ln>
            <a:noFill/>
          </a:ln>
        </p:spPr>
      </p:pic>
      <p:pic>
        <p:nvPicPr>
          <p:cNvPr id="204" name="Google Shape;204;p26"/>
          <p:cNvPicPr preferRelativeResize="0"/>
          <p:nvPr/>
        </p:nvPicPr>
        <p:blipFill>
          <a:blip r:embed="rId4">
            <a:alphaModFix/>
          </a:blip>
          <a:stretch>
            <a:fillRect/>
          </a:stretch>
        </p:blipFill>
        <p:spPr>
          <a:xfrm>
            <a:off x="6048936" y="1346750"/>
            <a:ext cx="2897404" cy="2217486"/>
          </a:xfrm>
          <a:prstGeom prst="rect">
            <a:avLst/>
          </a:prstGeom>
          <a:noFill/>
          <a:ln>
            <a:noFill/>
          </a:ln>
        </p:spPr>
      </p:pic>
      <p:pic>
        <p:nvPicPr>
          <p:cNvPr id="205" name="Google Shape;205;p26"/>
          <p:cNvPicPr preferRelativeResize="0"/>
          <p:nvPr/>
        </p:nvPicPr>
        <p:blipFill>
          <a:blip r:embed="rId5">
            <a:alphaModFix/>
          </a:blip>
          <a:stretch>
            <a:fillRect/>
          </a:stretch>
        </p:blipFill>
        <p:spPr>
          <a:xfrm>
            <a:off x="3139118" y="1370520"/>
            <a:ext cx="2852004" cy="2177249"/>
          </a:xfrm>
          <a:prstGeom prst="rect">
            <a:avLst/>
          </a:prstGeom>
          <a:noFill/>
          <a:ln>
            <a:noFill/>
          </a:ln>
        </p:spPr>
      </p:pic>
      <p:sp>
        <p:nvSpPr>
          <p:cNvPr id="206" name="Google Shape;206;p26"/>
          <p:cNvSpPr txBox="1"/>
          <p:nvPr>
            <p:ph type="title"/>
          </p:nvPr>
        </p:nvSpPr>
        <p:spPr>
          <a:xfrm>
            <a:off x="211475" y="962800"/>
            <a:ext cx="8520600" cy="37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400">
                <a:solidFill>
                  <a:schemeClr val="accent4"/>
                </a:solidFill>
              </a:rPr>
              <a:t>Key Takeaway</a:t>
            </a:r>
            <a:r>
              <a:rPr b="1" lang="en-GB" sz="1400"/>
              <a:t> : </a:t>
            </a:r>
            <a:r>
              <a:rPr lang="en-GB" sz="1400"/>
              <a:t>How different material categories perform based on key features.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